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8" r:id="rId4"/>
  </p:sldMasterIdLst>
  <p:notesMasterIdLst>
    <p:notesMasterId r:id="rId23"/>
  </p:notesMasterIdLst>
  <p:handoutMasterIdLst>
    <p:handoutMasterId r:id="rId24"/>
  </p:handoutMasterIdLst>
  <p:sldIdLst>
    <p:sldId id="270" r:id="rId5"/>
    <p:sldId id="257" r:id="rId6"/>
    <p:sldId id="266" r:id="rId7"/>
    <p:sldId id="273" r:id="rId8"/>
    <p:sldId id="274" r:id="rId9"/>
    <p:sldId id="295" r:id="rId10"/>
    <p:sldId id="296" r:id="rId11"/>
    <p:sldId id="279" r:id="rId12"/>
    <p:sldId id="297" r:id="rId13"/>
    <p:sldId id="298" r:id="rId14"/>
    <p:sldId id="299" r:id="rId15"/>
    <p:sldId id="300" r:id="rId16"/>
    <p:sldId id="301" r:id="rId17"/>
    <p:sldId id="302" r:id="rId18"/>
    <p:sldId id="303" r:id="rId19"/>
    <p:sldId id="288" r:id="rId20"/>
    <p:sldId id="304" r:id="rId21"/>
    <p:sldId id="269" r:id="rId2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EE06946-79F4-4CF2-A788-45D0063FEBDB}" v="2" dt="2022-02-19T08:29:33.462"/>
    <p1510:client id="{56479A95-A122-46E8-A693-F35DA56AF463}" v="1662" dt="2022-02-19T04:53:50.604"/>
    <p1510:client id="{57389562-1D85-49A0-8C42-FA50BA0A0406}" v="109" dt="2022-02-19T07:18:25.197"/>
    <p1510:client id="{59FD17B2-B454-4A08-B8F4-ECB67ADC496B}" v="1" dt="2022-02-19T06:11:35.229"/>
    <p1510:client id="{6703A02F-E48A-46CF-80F6-5D0ED3285D9C}" v="6" dt="2022-02-19T06:37:26.579"/>
    <p1510:client id="{68B0E143-2A64-4FAB-9FC5-E1946E09206D}" v="7" dt="2022-02-19T04:00:32.265"/>
    <p1510:client id="{BA03B9BE-A870-4E39-A3CC-344D4894B2D9}" v="10" dt="2022-02-19T08:27:31.533"/>
    <p1510:client id="{FFB77C69-7623-4A57-B321-9B1B7709D8CD}" v="4" dt="2022-02-19T08:24:56.20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3" d="100"/>
          <a:sy n="83" d="100"/>
        </p:scale>
        <p:origin x="1614"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5EAC724-B034-4F10-A9E8-56851A79B80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820872BB-3892-4F66-9266-36ADB83FAD5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8B45424-6BAC-416C-8F6C-5F9DE854A36B}" type="datetimeFigureOut">
              <a:rPr lang="en-US" smtClean="0"/>
              <a:t>8/15/2024</a:t>
            </a:fld>
            <a:endParaRPr lang="en-US"/>
          </a:p>
        </p:txBody>
      </p:sp>
      <p:sp>
        <p:nvSpPr>
          <p:cNvPr id="4" name="Footer Placeholder 3">
            <a:extLst>
              <a:ext uri="{FF2B5EF4-FFF2-40B4-BE49-F238E27FC236}">
                <a16:creationId xmlns:a16="http://schemas.microsoft.com/office/drawing/2014/main" id="{0ACA138F-B9BA-4997-B3C2-DA8B17B6D5B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5EE86FBF-0AC4-4904-8ED7-0BD6E9AC71D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E34D737-83BD-4FDE-8CF3-8BC01E7FCF39}" type="slidenum">
              <a:rPr lang="en-US" smtClean="0"/>
              <a:t>‹#›</a:t>
            </a:fld>
            <a:endParaRPr lang="en-US"/>
          </a:p>
        </p:txBody>
      </p:sp>
    </p:spTree>
    <p:extLst>
      <p:ext uri="{BB962C8B-B14F-4D97-AF65-F5344CB8AC3E}">
        <p14:creationId xmlns:p14="http://schemas.microsoft.com/office/powerpoint/2010/main" val="408907374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733702-C25A-40B9-9167-54BAA79B29B0}" type="datetimeFigureOut">
              <a:rPr lang="en-US" smtClean="0"/>
              <a:t>8/15/2024</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2FC7A4-3D1B-482D-8C9D-7642A2CE3076}" type="slidenum">
              <a:rPr lang="en-US" smtClean="0"/>
              <a:t>‹#›</a:t>
            </a:fld>
            <a:endParaRPr lang="en-US"/>
          </a:p>
        </p:txBody>
      </p:sp>
    </p:spTree>
    <p:extLst>
      <p:ext uri="{BB962C8B-B14F-4D97-AF65-F5344CB8AC3E}">
        <p14:creationId xmlns:p14="http://schemas.microsoft.com/office/powerpoint/2010/main" val="3981926534"/>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59802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264949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_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4" name="Date Placeholder 3">
            <a:extLst>
              <a:ext uri="{FF2B5EF4-FFF2-40B4-BE49-F238E27FC236}">
                <a16:creationId xmlns:a16="http://schemas.microsoft.com/office/drawing/2014/main" id="{1D2FCDAA-D1AE-440A-ADEA-98F1ACB06478}"/>
              </a:ext>
            </a:extLst>
          </p:cNvPr>
          <p:cNvSpPr>
            <a:spLocks noGrp="1"/>
          </p:cNvSpPr>
          <p:nvPr>
            <p:ph type="dt" sz="half" idx="10"/>
          </p:nvPr>
        </p:nvSpPr>
        <p:spPr>
          <a:xfrm>
            <a:off x="628650" y="6565257"/>
            <a:ext cx="20574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8/15/2024</a:t>
            </a:fld>
            <a:endParaRPr lang="en-US"/>
          </a:p>
        </p:txBody>
      </p:sp>
      <p:sp>
        <p:nvSpPr>
          <p:cNvPr id="15" name="Footer Placeholder 4">
            <a:extLst>
              <a:ext uri="{FF2B5EF4-FFF2-40B4-BE49-F238E27FC236}">
                <a16:creationId xmlns:a16="http://schemas.microsoft.com/office/drawing/2014/main" id="{C4186984-389F-440C-BD79-8D1349BD856E}"/>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6" name="Slide Number Placeholder 5">
            <a:extLst>
              <a:ext uri="{FF2B5EF4-FFF2-40B4-BE49-F238E27FC236}">
                <a16:creationId xmlns:a16="http://schemas.microsoft.com/office/drawing/2014/main" id="{5C66723D-7FE6-462E-9733-48764D89B1D4}"/>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
        <p:nvSpPr>
          <p:cNvPr id="17" name="Content Placeholder 2">
            <a:extLst>
              <a:ext uri="{FF2B5EF4-FFF2-40B4-BE49-F238E27FC236}">
                <a16:creationId xmlns:a16="http://schemas.microsoft.com/office/drawing/2014/main" id="{03483232-D29A-4255-9149-0177F8785818}"/>
              </a:ext>
            </a:extLst>
          </p:cNvPr>
          <p:cNvSpPr>
            <a:spLocks noGrp="1"/>
          </p:cNvSpPr>
          <p:nvPr>
            <p:ph sz="half" idx="1"/>
          </p:nvPr>
        </p:nvSpPr>
        <p:spPr>
          <a:xfrm>
            <a:off x="528828" y="1423289"/>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Content Placeholder 3">
            <a:extLst>
              <a:ext uri="{FF2B5EF4-FFF2-40B4-BE49-F238E27FC236}">
                <a16:creationId xmlns:a16="http://schemas.microsoft.com/office/drawing/2014/main" id="{A1BAF8AD-67D8-46AD-A292-05589E827344}"/>
              </a:ext>
            </a:extLst>
          </p:cNvPr>
          <p:cNvSpPr>
            <a:spLocks noGrp="1"/>
          </p:cNvSpPr>
          <p:nvPr>
            <p:ph sz="half" idx="2"/>
          </p:nvPr>
        </p:nvSpPr>
        <p:spPr>
          <a:xfrm>
            <a:off x="4572000" y="1423289"/>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itle 6">
            <a:extLst>
              <a:ext uri="{FF2B5EF4-FFF2-40B4-BE49-F238E27FC236}">
                <a16:creationId xmlns:a16="http://schemas.microsoft.com/office/drawing/2014/main" id="{EFD61387-9809-4E21-B8EA-93815E5E8F6F}"/>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Title 2: ………………………………………</a:t>
            </a:r>
          </a:p>
        </p:txBody>
      </p:sp>
    </p:spTree>
    <p:extLst>
      <p:ext uri="{BB962C8B-B14F-4D97-AF65-F5344CB8AC3E}">
        <p14:creationId xmlns:p14="http://schemas.microsoft.com/office/powerpoint/2010/main" val="3148809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1_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Date Placeholder 3">
            <a:extLst>
              <a:ext uri="{FF2B5EF4-FFF2-40B4-BE49-F238E27FC236}">
                <a16:creationId xmlns:a16="http://schemas.microsoft.com/office/drawing/2014/main" id="{007929A3-17ED-41F3-AD36-819BC9DFBCB6}"/>
              </a:ext>
            </a:extLst>
          </p:cNvPr>
          <p:cNvSpPr>
            <a:spLocks noGrp="1"/>
          </p:cNvSpPr>
          <p:nvPr>
            <p:ph type="dt" sz="half" idx="10"/>
          </p:nvPr>
        </p:nvSpPr>
        <p:spPr>
          <a:xfrm>
            <a:off x="628650" y="6565257"/>
            <a:ext cx="20574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8/15/2024</a:t>
            </a:fld>
            <a:endParaRPr lang="en-US"/>
          </a:p>
        </p:txBody>
      </p:sp>
      <p:sp>
        <p:nvSpPr>
          <p:cNvPr id="8" name="Footer Placeholder 4">
            <a:extLst>
              <a:ext uri="{FF2B5EF4-FFF2-40B4-BE49-F238E27FC236}">
                <a16:creationId xmlns:a16="http://schemas.microsoft.com/office/drawing/2014/main" id="{4973EE95-672F-4E5A-A918-2F51DB2C3ACB}"/>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9" name="Slide Number Placeholder 5">
            <a:extLst>
              <a:ext uri="{FF2B5EF4-FFF2-40B4-BE49-F238E27FC236}">
                <a16:creationId xmlns:a16="http://schemas.microsoft.com/office/drawing/2014/main" id="{2B17F6F6-0CA3-4D52-AA3D-7CF8ADE793B6}"/>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
        <p:nvSpPr>
          <p:cNvPr id="11" name="Title 6">
            <a:extLst>
              <a:ext uri="{FF2B5EF4-FFF2-40B4-BE49-F238E27FC236}">
                <a16:creationId xmlns:a16="http://schemas.microsoft.com/office/drawing/2014/main" id="{943CD72D-5295-43E4-B175-0EA61084ADC7}"/>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Title 3: ………………………………………</a:t>
            </a:r>
          </a:p>
        </p:txBody>
      </p:sp>
      <p:sp>
        <p:nvSpPr>
          <p:cNvPr id="16" name="Text Placeholder 11">
            <a:extLst>
              <a:ext uri="{FF2B5EF4-FFF2-40B4-BE49-F238E27FC236}">
                <a16:creationId xmlns:a16="http://schemas.microsoft.com/office/drawing/2014/main" id="{0C9A3A79-B187-4A33-8EBB-92ECD8BA3C59}"/>
              </a:ext>
            </a:extLst>
          </p:cNvPr>
          <p:cNvSpPr>
            <a:spLocks noGrp="1"/>
          </p:cNvSpPr>
          <p:nvPr>
            <p:ph type="body" sz="quarter" idx="13"/>
          </p:nvPr>
        </p:nvSpPr>
        <p:spPr>
          <a:xfrm>
            <a:off x="234950" y="963168"/>
            <a:ext cx="8674100" cy="5132832"/>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179857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1_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Date Placeholder 3">
            <a:extLst>
              <a:ext uri="{FF2B5EF4-FFF2-40B4-BE49-F238E27FC236}">
                <a16:creationId xmlns:a16="http://schemas.microsoft.com/office/drawing/2014/main" id="{76EAE966-F590-4BAF-A55B-75735FCC661F}"/>
              </a:ext>
            </a:extLst>
          </p:cNvPr>
          <p:cNvSpPr>
            <a:spLocks noGrp="1"/>
          </p:cNvSpPr>
          <p:nvPr>
            <p:ph type="dt" sz="half" idx="10"/>
          </p:nvPr>
        </p:nvSpPr>
        <p:spPr>
          <a:xfrm>
            <a:off x="628650" y="6565257"/>
            <a:ext cx="2057400" cy="365125"/>
          </a:xfrm>
          <a:prstGeom prst="rect">
            <a:avLst/>
          </a:prstGeom>
        </p:spPr>
        <p:txBody>
          <a:bodyPr/>
          <a:lstStyle>
            <a:lvl1pPr>
              <a:defRPr sz="1200" b="1">
                <a:solidFill>
                  <a:schemeClr val="bg1">
                    <a:lumMod val="95000"/>
                  </a:schemeClr>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8/15/2024</a:t>
            </a:fld>
            <a:endParaRPr lang="en-US"/>
          </a:p>
        </p:txBody>
      </p:sp>
      <p:sp>
        <p:nvSpPr>
          <p:cNvPr id="6" name="Footer Placeholder 4">
            <a:extLst>
              <a:ext uri="{FF2B5EF4-FFF2-40B4-BE49-F238E27FC236}">
                <a16:creationId xmlns:a16="http://schemas.microsoft.com/office/drawing/2014/main" id="{C330CA1C-4366-43E8-9DC8-B360FC115AE4}"/>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7" name="Slide Number Placeholder 5">
            <a:extLst>
              <a:ext uri="{FF2B5EF4-FFF2-40B4-BE49-F238E27FC236}">
                <a16:creationId xmlns:a16="http://schemas.microsoft.com/office/drawing/2014/main" id="{72DB13F6-9193-4FE2-AE85-5B96248CC0EA}"/>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Tree>
    <p:extLst>
      <p:ext uri="{BB962C8B-B14F-4D97-AF65-F5344CB8AC3E}">
        <p14:creationId xmlns:p14="http://schemas.microsoft.com/office/powerpoint/2010/main" val="81704625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7">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9895280"/>
      </p:ext>
    </p:extLst>
  </p:cSld>
  <p:clrMap bg1="lt1" tx1="dk1" bg2="lt2" tx2="dk2" accent1="accent1" accent2="accent2" accent3="accent3" accent4="accent4" accent5="accent5" accent6="accent6" hlink="hlink" folHlink="folHlink"/>
  <p:sldLayoutIdLst>
    <p:sldLayoutId id="2147483670" r:id="rId1"/>
    <p:sldLayoutId id="2147483672" r:id="rId2"/>
    <p:sldLayoutId id="2147483674" r:id="rId3"/>
    <p:sldLayoutId id="2147483675" r:id="rId4"/>
    <p:sldLayoutId id="2147483678" r:id="rId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Layout" Target="../slideLayouts/slideLayout3.xml"/><Relationship Id="rId4" Type="http://schemas.openxmlformats.org/officeDocument/2006/relationships/image" Target="../media/image9.jp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7.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586533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1">
            <a:extLst>
              <a:ext uri="{FF2B5EF4-FFF2-40B4-BE49-F238E27FC236}">
                <a16:creationId xmlns:a16="http://schemas.microsoft.com/office/drawing/2014/main" id="{70029F39-8519-4082-825D-DE3A6F8B33D4}"/>
              </a:ext>
            </a:extLst>
          </p:cNvPr>
          <p:cNvSpPr>
            <a:spLocks noGrp="1"/>
          </p:cNvSpPr>
          <p:nvPr>
            <p:ph type="sldNum" sz="quarter" idx="12"/>
          </p:nvPr>
        </p:nvSpPr>
        <p:spPr>
          <a:xfrm>
            <a:off x="6867383" y="6572126"/>
            <a:ext cx="2057400" cy="365125"/>
          </a:xfrm>
        </p:spPr>
        <p:txBody>
          <a:bodyPr/>
          <a:lstStyle/>
          <a:p>
            <a:fld id="{9EA0BE3B-158A-4EDF-80DC-E394A0D1600F}" type="slidenum">
              <a:rPr lang="en-US" smtClean="0"/>
              <a:pPr/>
              <a:t>10</a:t>
            </a:fld>
            <a:endParaRPr lang="en-US"/>
          </a:p>
        </p:txBody>
      </p:sp>
      <p:sp>
        <p:nvSpPr>
          <p:cNvPr id="6" name="Title 2">
            <a:extLst>
              <a:ext uri="{FF2B5EF4-FFF2-40B4-BE49-F238E27FC236}">
                <a16:creationId xmlns:a16="http://schemas.microsoft.com/office/drawing/2014/main" id="{BBF9BD46-5531-46BE-8DDD-9B26110E1BAB}"/>
              </a:ext>
            </a:extLst>
          </p:cNvPr>
          <p:cNvSpPr>
            <a:spLocks noGrp="1"/>
          </p:cNvSpPr>
          <p:nvPr>
            <p:ph type="title"/>
          </p:nvPr>
        </p:nvSpPr>
        <p:spPr>
          <a:xfrm>
            <a:off x="235077" y="78613"/>
            <a:ext cx="8673846" cy="451739"/>
          </a:xfrm>
        </p:spPr>
        <p:txBody>
          <a:bodyPr/>
          <a:lstStyle/>
          <a:p>
            <a:pPr marL="571500" indent="-571500">
              <a:buFont typeface="+mj-lt"/>
              <a:buAutoNum type="romanUcPeriod" startAt="2"/>
            </a:pPr>
            <a:r>
              <a:rPr lang="vi-VN"/>
              <a:t>THIẾT KẾ PHẦN MỀM ĐIỀU KHIỂN</a:t>
            </a:r>
            <a:endParaRPr lang="en-US"/>
          </a:p>
        </p:txBody>
      </p:sp>
      <p:sp>
        <p:nvSpPr>
          <p:cNvPr id="7" name="Text Placeholder 3">
            <a:extLst>
              <a:ext uri="{FF2B5EF4-FFF2-40B4-BE49-F238E27FC236}">
                <a16:creationId xmlns:a16="http://schemas.microsoft.com/office/drawing/2014/main" id="{D72DA633-7CAF-4303-9EFF-DAC6D3B8B19B}"/>
              </a:ext>
            </a:extLst>
          </p:cNvPr>
          <p:cNvSpPr>
            <a:spLocks noGrp="1"/>
          </p:cNvSpPr>
          <p:nvPr>
            <p:ph type="body" sz="quarter" idx="13"/>
          </p:nvPr>
        </p:nvSpPr>
        <p:spPr>
          <a:xfrm>
            <a:off x="234950" y="963168"/>
            <a:ext cx="8674100" cy="5132832"/>
          </a:xfrm>
        </p:spPr>
        <p:txBody>
          <a:bodyPr/>
          <a:lstStyle/>
          <a:p>
            <a:pPr marL="342900" indent="-342900">
              <a:buAutoNum type="arabicPeriod"/>
            </a:pPr>
            <a:r>
              <a:rPr lang="vi-VN" sz="1800">
                <a:latin typeface="+mn-lt"/>
              </a:rPr>
              <a:t>  Thuật toán xử lý ảnh</a:t>
            </a:r>
          </a:p>
          <a:p>
            <a:pPr marL="0" indent="0">
              <a:buNone/>
            </a:pPr>
            <a:r>
              <a:rPr lang="vi-VN" sz="1800">
                <a:latin typeface="+mn-lt"/>
              </a:rPr>
              <a:t>1.2   </a:t>
            </a:r>
            <a:r>
              <a:rPr lang="en-US" sz="1800">
                <a:latin typeface="+mn-lt"/>
              </a:rPr>
              <a:t>Phân loại sản phẩn</a:t>
            </a:r>
            <a:endParaRPr lang="vi-VN" sz="1800">
              <a:latin typeface="+mn-lt"/>
            </a:endParaRPr>
          </a:p>
          <a:p>
            <a:pPr marL="0" indent="0">
              <a:buNone/>
            </a:pPr>
            <a:r>
              <a:rPr lang="en-US" sz="1800" i="1">
                <a:effectLst/>
                <a:latin typeface="Times New Roman" panose="02020603050405020304" pitchFamily="18" charset="0"/>
                <a:ea typeface="Calibri" panose="020F0502020204030204" pitchFamily="34" charset="0"/>
              </a:rPr>
              <a:t>- </a:t>
            </a:r>
            <a:r>
              <a:rPr lang="en-US" sz="1800">
                <a:effectLst/>
                <a:latin typeface="Times New Roman" panose="02020603050405020304" pitchFamily="18" charset="0"/>
                <a:ea typeface="Calibri" panose="020F0502020204030204" pitchFamily="34" charset="0"/>
              </a:rPr>
              <a:t>Từ số cạnh của đa giác ta phân loại được các loại bánh:</a:t>
            </a:r>
            <a:r>
              <a:rPr lang="en-US" sz="1800" i="1">
                <a:effectLst/>
                <a:latin typeface="Times New Roman" panose="02020603050405020304" pitchFamily="18" charset="0"/>
                <a:ea typeface="Calibri" panose="020F0502020204030204" pitchFamily="34" charset="0"/>
              </a:rPr>
              <a:t> </a:t>
            </a:r>
            <a:endParaRPr lang="en-US" sz="1800">
              <a:latin typeface="+mn-lt"/>
            </a:endParaRPr>
          </a:p>
        </p:txBody>
      </p:sp>
      <p:sp>
        <p:nvSpPr>
          <p:cNvPr id="9" name="TextBox 8">
            <a:extLst>
              <a:ext uri="{FF2B5EF4-FFF2-40B4-BE49-F238E27FC236}">
                <a16:creationId xmlns:a16="http://schemas.microsoft.com/office/drawing/2014/main" id="{0A557133-A3B1-4A91-90D4-4252178E3EA9}"/>
              </a:ext>
            </a:extLst>
          </p:cNvPr>
          <p:cNvSpPr txBox="1"/>
          <p:nvPr/>
        </p:nvSpPr>
        <p:spPr>
          <a:xfrm>
            <a:off x="1388533" y="5312904"/>
            <a:ext cx="2020712" cy="307777"/>
          </a:xfrm>
          <a:prstGeom prst="rect">
            <a:avLst/>
          </a:prstGeom>
          <a:noFill/>
        </p:spPr>
        <p:txBody>
          <a:bodyPr wrap="square" rtlCol="0">
            <a:spAutoFit/>
          </a:bodyPr>
          <a:lstStyle/>
          <a:p>
            <a:r>
              <a:rPr lang="en-US" sz="1400"/>
              <a:t>Bánh hình trái tim</a:t>
            </a:r>
          </a:p>
        </p:txBody>
      </p:sp>
      <p:sp>
        <p:nvSpPr>
          <p:cNvPr id="11" name="TextBox 10">
            <a:extLst>
              <a:ext uri="{FF2B5EF4-FFF2-40B4-BE49-F238E27FC236}">
                <a16:creationId xmlns:a16="http://schemas.microsoft.com/office/drawing/2014/main" id="{708D70BB-4D11-464E-8EC1-2B08F4EE7DAE}"/>
              </a:ext>
            </a:extLst>
          </p:cNvPr>
          <p:cNvSpPr txBox="1"/>
          <p:nvPr/>
        </p:nvSpPr>
        <p:spPr>
          <a:xfrm>
            <a:off x="6000044" y="5381998"/>
            <a:ext cx="2020712" cy="307777"/>
          </a:xfrm>
          <a:prstGeom prst="rect">
            <a:avLst/>
          </a:prstGeom>
          <a:noFill/>
        </p:spPr>
        <p:txBody>
          <a:bodyPr wrap="square" rtlCol="0">
            <a:spAutoFit/>
          </a:bodyPr>
          <a:lstStyle/>
          <a:p>
            <a:r>
              <a:rPr lang="en-US" sz="1400"/>
              <a:t>Bánh hình tròn có nho</a:t>
            </a:r>
          </a:p>
        </p:txBody>
      </p:sp>
      <p:pic>
        <p:nvPicPr>
          <p:cNvPr id="12" name="Picture 11" descr="A picture containing text&#10;&#10;Description automatically generated">
            <a:extLst>
              <a:ext uri="{FF2B5EF4-FFF2-40B4-BE49-F238E27FC236}">
                <a16:creationId xmlns:a16="http://schemas.microsoft.com/office/drawing/2014/main" id="{986D1F61-6233-4B5C-B6D1-DCFECD36CE0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27932" y="2596444"/>
            <a:ext cx="3605181" cy="2418003"/>
          </a:xfrm>
          <a:prstGeom prst="rect">
            <a:avLst/>
          </a:prstGeom>
          <a:noFill/>
          <a:ln>
            <a:noFill/>
          </a:ln>
        </p:spPr>
      </p:pic>
      <p:pic>
        <p:nvPicPr>
          <p:cNvPr id="13" name="Picture 12" descr="A picture containing shape&#10;&#10;Description automatically generated">
            <a:extLst>
              <a:ext uri="{FF2B5EF4-FFF2-40B4-BE49-F238E27FC236}">
                <a16:creationId xmlns:a16="http://schemas.microsoft.com/office/drawing/2014/main" id="{3FFA11C4-CFCE-407D-8E5F-C8B598C5164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554170" y="2623831"/>
            <a:ext cx="3605182" cy="2400545"/>
          </a:xfrm>
          <a:prstGeom prst="rect">
            <a:avLst/>
          </a:prstGeom>
          <a:noFill/>
          <a:ln>
            <a:noFill/>
          </a:ln>
        </p:spPr>
      </p:pic>
    </p:spTree>
    <p:extLst>
      <p:ext uri="{BB962C8B-B14F-4D97-AF65-F5344CB8AC3E}">
        <p14:creationId xmlns:p14="http://schemas.microsoft.com/office/powerpoint/2010/main" val="27904050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1">
            <a:extLst>
              <a:ext uri="{FF2B5EF4-FFF2-40B4-BE49-F238E27FC236}">
                <a16:creationId xmlns:a16="http://schemas.microsoft.com/office/drawing/2014/main" id="{8F027294-C55F-4255-9A4F-1D57ED6908E5}"/>
              </a:ext>
            </a:extLst>
          </p:cNvPr>
          <p:cNvSpPr>
            <a:spLocks noGrp="1"/>
          </p:cNvSpPr>
          <p:nvPr>
            <p:ph type="sldNum" sz="quarter" idx="12"/>
          </p:nvPr>
        </p:nvSpPr>
        <p:spPr>
          <a:xfrm>
            <a:off x="6867383" y="6572126"/>
            <a:ext cx="2057400" cy="365125"/>
          </a:xfrm>
        </p:spPr>
        <p:txBody>
          <a:bodyPr/>
          <a:lstStyle/>
          <a:p>
            <a:fld id="{9EA0BE3B-158A-4EDF-80DC-E394A0D1600F}" type="slidenum">
              <a:rPr lang="en-US" smtClean="0"/>
              <a:pPr/>
              <a:t>11</a:t>
            </a:fld>
            <a:endParaRPr lang="en-US"/>
          </a:p>
        </p:txBody>
      </p:sp>
      <p:sp>
        <p:nvSpPr>
          <p:cNvPr id="6" name="Title 2">
            <a:extLst>
              <a:ext uri="{FF2B5EF4-FFF2-40B4-BE49-F238E27FC236}">
                <a16:creationId xmlns:a16="http://schemas.microsoft.com/office/drawing/2014/main" id="{7E8BAA6A-864F-48F6-914D-24E2ADFDF4B3}"/>
              </a:ext>
            </a:extLst>
          </p:cNvPr>
          <p:cNvSpPr>
            <a:spLocks noGrp="1"/>
          </p:cNvSpPr>
          <p:nvPr>
            <p:ph type="title"/>
          </p:nvPr>
        </p:nvSpPr>
        <p:spPr>
          <a:xfrm>
            <a:off x="235077" y="78613"/>
            <a:ext cx="8673846" cy="451739"/>
          </a:xfrm>
        </p:spPr>
        <p:txBody>
          <a:bodyPr/>
          <a:lstStyle/>
          <a:p>
            <a:pPr marL="571500" indent="-571500">
              <a:buFont typeface="+mj-lt"/>
              <a:buAutoNum type="romanUcPeriod" startAt="2"/>
            </a:pPr>
            <a:r>
              <a:rPr lang="vi-VN"/>
              <a:t>THIẾT KẾ PHẦN MỀM ĐIỀU KHIỂN</a:t>
            </a:r>
            <a:endParaRPr lang="en-US"/>
          </a:p>
        </p:txBody>
      </p:sp>
      <p:sp>
        <p:nvSpPr>
          <p:cNvPr id="7" name="Text Placeholder 3">
            <a:extLst>
              <a:ext uri="{FF2B5EF4-FFF2-40B4-BE49-F238E27FC236}">
                <a16:creationId xmlns:a16="http://schemas.microsoft.com/office/drawing/2014/main" id="{B0C857D6-2C99-4D1B-A436-A75456398F39}"/>
              </a:ext>
            </a:extLst>
          </p:cNvPr>
          <p:cNvSpPr>
            <a:spLocks noGrp="1"/>
          </p:cNvSpPr>
          <p:nvPr>
            <p:ph type="body" sz="quarter" idx="13"/>
          </p:nvPr>
        </p:nvSpPr>
        <p:spPr>
          <a:xfrm>
            <a:off x="234950" y="963168"/>
            <a:ext cx="8674100" cy="5132832"/>
          </a:xfrm>
        </p:spPr>
        <p:txBody>
          <a:bodyPr/>
          <a:lstStyle/>
          <a:p>
            <a:pPr marL="342900" indent="-342900">
              <a:buAutoNum type="arabicPeriod"/>
            </a:pPr>
            <a:r>
              <a:rPr lang="vi-VN" sz="1800">
                <a:latin typeface="+mn-lt"/>
              </a:rPr>
              <a:t>  Thuật toán xử lý ảnh</a:t>
            </a:r>
          </a:p>
          <a:p>
            <a:pPr marL="0" indent="0">
              <a:buNone/>
            </a:pPr>
            <a:r>
              <a:rPr lang="vi-VN" sz="1800">
                <a:latin typeface="+mn-lt"/>
              </a:rPr>
              <a:t>1.2   </a:t>
            </a:r>
            <a:r>
              <a:rPr lang="en-US" sz="1800">
                <a:latin typeface="+mn-lt"/>
              </a:rPr>
              <a:t>Phân loại sản phẩn</a:t>
            </a:r>
            <a:endParaRPr lang="vi-VN" sz="1800">
              <a:latin typeface="+mn-lt"/>
            </a:endParaRPr>
          </a:p>
          <a:p>
            <a:pPr marL="0" indent="0">
              <a:buNone/>
            </a:pPr>
            <a:r>
              <a:rPr lang="en-US" sz="1800" i="1">
                <a:effectLst/>
                <a:latin typeface="Times New Roman" panose="02020603050405020304" pitchFamily="18" charset="0"/>
                <a:ea typeface="Calibri" panose="020F0502020204030204" pitchFamily="34" charset="0"/>
              </a:rPr>
              <a:t>- </a:t>
            </a:r>
            <a:r>
              <a:rPr lang="en-US" sz="1800">
                <a:effectLst/>
                <a:latin typeface="Times New Roman" panose="02020603050405020304" pitchFamily="18" charset="0"/>
                <a:ea typeface="Calibri" panose="020F0502020204030204" pitchFamily="34" charset="0"/>
              </a:rPr>
              <a:t>Từ số cạnh của đa giác ta phân loại được các loại bánh:</a:t>
            </a:r>
            <a:r>
              <a:rPr lang="en-US" sz="1800" i="1">
                <a:effectLst/>
                <a:latin typeface="Times New Roman" panose="02020603050405020304" pitchFamily="18" charset="0"/>
                <a:ea typeface="Calibri" panose="020F0502020204030204" pitchFamily="34" charset="0"/>
              </a:rPr>
              <a:t> </a:t>
            </a:r>
            <a:endParaRPr lang="en-US" sz="1800">
              <a:latin typeface="+mn-lt"/>
            </a:endParaRPr>
          </a:p>
        </p:txBody>
      </p:sp>
      <p:sp>
        <p:nvSpPr>
          <p:cNvPr id="8" name="TextBox 7">
            <a:extLst>
              <a:ext uri="{FF2B5EF4-FFF2-40B4-BE49-F238E27FC236}">
                <a16:creationId xmlns:a16="http://schemas.microsoft.com/office/drawing/2014/main" id="{F688D2DF-4D69-4BEB-9B80-84CFE53A086B}"/>
              </a:ext>
            </a:extLst>
          </p:cNvPr>
          <p:cNvSpPr txBox="1"/>
          <p:nvPr/>
        </p:nvSpPr>
        <p:spPr>
          <a:xfrm>
            <a:off x="2810933" y="5159015"/>
            <a:ext cx="2020712" cy="307777"/>
          </a:xfrm>
          <a:prstGeom prst="rect">
            <a:avLst/>
          </a:prstGeom>
          <a:noFill/>
        </p:spPr>
        <p:txBody>
          <a:bodyPr wrap="square" rtlCol="0">
            <a:spAutoFit/>
          </a:bodyPr>
          <a:lstStyle/>
          <a:p>
            <a:r>
              <a:rPr lang="en-US" sz="1400"/>
              <a:t>Bánh chữ C</a:t>
            </a:r>
          </a:p>
        </p:txBody>
      </p:sp>
      <p:pic>
        <p:nvPicPr>
          <p:cNvPr id="16" name="Picture 15">
            <a:extLst>
              <a:ext uri="{FF2B5EF4-FFF2-40B4-BE49-F238E27FC236}">
                <a16:creationId xmlns:a16="http://schemas.microsoft.com/office/drawing/2014/main" id="{57E8BEE9-94D7-4497-98AB-61AD6C1A2F1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767769" y="2298813"/>
            <a:ext cx="3876675" cy="2581275"/>
          </a:xfrm>
          <a:prstGeom prst="rect">
            <a:avLst/>
          </a:prstGeom>
          <a:noFill/>
          <a:ln>
            <a:noFill/>
          </a:ln>
        </p:spPr>
      </p:pic>
    </p:spTree>
    <p:extLst>
      <p:ext uri="{BB962C8B-B14F-4D97-AF65-F5344CB8AC3E}">
        <p14:creationId xmlns:p14="http://schemas.microsoft.com/office/powerpoint/2010/main" val="19319546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1">
            <a:extLst>
              <a:ext uri="{FF2B5EF4-FFF2-40B4-BE49-F238E27FC236}">
                <a16:creationId xmlns:a16="http://schemas.microsoft.com/office/drawing/2014/main" id="{419E7F11-C74C-4899-BCF0-B486B4AEBC84}"/>
              </a:ext>
            </a:extLst>
          </p:cNvPr>
          <p:cNvSpPr>
            <a:spLocks noGrp="1"/>
          </p:cNvSpPr>
          <p:nvPr>
            <p:ph type="sldNum" sz="quarter" idx="12"/>
          </p:nvPr>
        </p:nvSpPr>
        <p:spPr>
          <a:xfrm>
            <a:off x="6867383" y="6572126"/>
            <a:ext cx="2057400" cy="365125"/>
          </a:xfrm>
        </p:spPr>
        <p:txBody>
          <a:bodyPr/>
          <a:lstStyle/>
          <a:p>
            <a:fld id="{9EA0BE3B-158A-4EDF-80DC-E394A0D1600F}" type="slidenum">
              <a:rPr lang="en-US" smtClean="0"/>
              <a:pPr/>
              <a:t>12</a:t>
            </a:fld>
            <a:endParaRPr lang="en-US"/>
          </a:p>
        </p:txBody>
      </p:sp>
      <p:sp>
        <p:nvSpPr>
          <p:cNvPr id="6" name="Title 2">
            <a:extLst>
              <a:ext uri="{FF2B5EF4-FFF2-40B4-BE49-F238E27FC236}">
                <a16:creationId xmlns:a16="http://schemas.microsoft.com/office/drawing/2014/main" id="{11FFEBAB-CAE0-417C-94FB-E225133230B3}"/>
              </a:ext>
            </a:extLst>
          </p:cNvPr>
          <p:cNvSpPr>
            <a:spLocks noGrp="1"/>
          </p:cNvSpPr>
          <p:nvPr>
            <p:ph type="title"/>
          </p:nvPr>
        </p:nvSpPr>
        <p:spPr>
          <a:xfrm>
            <a:off x="235077" y="78613"/>
            <a:ext cx="8673846" cy="451739"/>
          </a:xfrm>
        </p:spPr>
        <p:txBody>
          <a:bodyPr/>
          <a:lstStyle/>
          <a:p>
            <a:pPr marL="571500" indent="-571500">
              <a:buFont typeface="+mj-lt"/>
              <a:buAutoNum type="romanUcPeriod" startAt="2"/>
            </a:pPr>
            <a:r>
              <a:rPr lang="vi-VN"/>
              <a:t>THIẾT KẾ PHẦN MỀM ĐIỀU KHIỂN</a:t>
            </a:r>
            <a:endParaRPr lang="en-US"/>
          </a:p>
        </p:txBody>
      </p:sp>
      <p:sp>
        <p:nvSpPr>
          <p:cNvPr id="7" name="Text Placeholder 3">
            <a:extLst>
              <a:ext uri="{FF2B5EF4-FFF2-40B4-BE49-F238E27FC236}">
                <a16:creationId xmlns:a16="http://schemas.microsoft.com/office/drawing/2014/main" id="{011CBEE8-8471-46B5-8134-7CFB0D564172}"/>
              </a:ext>
            </a:extLst>
          </p:cNvPr>
          <p:cNvSpPr>
            <a:spLocks noGrp="1"/>
          </p:cNvSpPr>
          <p:nvPr>
            <p:ph type="body" sz="quarter" idx="13"/>
          </p:nvPr>
        </p:nvSpPr>
        <p:spPr>
          <a:xfrm>
            <a:off x="234950" y="963168"/>
            <a:ext cx="8674100" cy="5132832"/>
          </a:xfrm>
        </p:spPr>
        <p:txBody>
          <a:bodyPr/>
          <a:lstStyle/>
          <a:p>
            <a:pPr marL="342900" indent="-342900">
              <a:buAutoNum type="arabicPeriod"/>
            </a:pPr>
            <a:r>
              <a:rPr lang="vi-VN" sz="1800">
                <a:latin typeface="+mn-lt"/>
              </a:rPr>
              <a:t>  Thuật toán xử lý ảnh</a:t>
            </a:r>
          </a:p>
          <a:p>
            <a:pPr marL="0" indent="0">
              <a:buNone/>
            </a:pPr>
            <a:r>
              <a:rPr lang="vi-VN" sz="1800">
                <a:latin typeface="+mn-lt"/>
              </a:rPr>
              <a:t>1.2   </a:t>
            </a:r>
            <a:r>
              <a:rPr lang="en-US" sz="1800">
                <a:latin typeface="+mn-lt"/>
              </a:rPr>
              <a:t>Phân loại sản phẩn</a:t>
            </a:r>
            <a:endParaRPr lang="vi-VN" sz="1800">
              <a:latin typeface="+mn-lt"/>
            </a:endParaRPr>
          </a:p>
          <a:p>
            <a:pPr>
              <a:buFontTx/>
              <a:buChar char="-"/>
            </a:pPr>
            <a:r>
              <a:rPr lang="en-US" sz="1800">
                <a:effectLst/>
                <a:latin typeface="Times New Roman" panose="02020603050405020304" pitchFamily="18" charset="0"/>
                <a:ea typeface="Calibri" panose="020F0502020204030204" pitchFamily="34" charset="0"/>
              </a:rPr>
              <a:t>Do hình chữ nhật và hình vuông có cùng số cạnh là 4 nên ta tính tỷ lệ giữa 2 cạnh của đa giác ta nhận được:</a:t>
            </a:r>
          </a:p>
          <a:p>
            <a:pPr marL="0" indent="0">
              <a:buNone/>
            </a:pPr>
            <a:r>
              <a:rPr lang="en-US" sz="1800">
                <a:latin typeface="Times New Roman" panose="02020603050405020304" pitchFamily="18" charset="0"/>
              </a:rPr>
              <a:t>	+ Nếu tỷ số giữa chúng nằm trong khoảng (0.95-&gt;1.05) Thì bánh đó là hình vuông</a:t>
            </a:r>
          </a:p>
          <a:p>
            <a:pPr>
              <a:buFontTx/>
              <a:buChar char="-"/>
            </a:pPr>
            <a:r>
              <a:rPr lang="en-US" sz="1800">
                <a:latin typeface="Times New Roman" panose="02020603050405020304" pitchFamily="18" charset="0"/>
              </a:rPr>
              <a:t>Do bánh hình trái tim, chữ C, bánh tròn, bánh tròn có nho đều có biên dạng, số cạnh đa giác xấp xỉ nhau nên ta tiếp tục phân loại chúng bằng số đường viền:</a:t>
            </a:r>
          </a:p>
          <a:p>
            <a:pPr marL="0" indent="0">
              <a:buNone/>
            </a:pPr>
            <a:r>
              <a:rPr lang="en-US" sz="1800">
                <a:latin typeface="Times New Roman" panose="02020603050405020304" pitchFamily="18" charset="0"/>
              </a:rPr>
              <a:t>+ Nếu đường viền=1 thì đó là bánh tròn</a:t>
            </a:r>
            <a:endParaRPr lang="en-US" sz="1800">
              <a:latin typeface="+mn-lt"/>
            </a:endParaRPr>
          </a:p>
        </p:txBody>
      </p:sp>
      <p:pic>
        <p:nvPicPr>
          <p:cNvPr id="10" name="Picture 9" descr="Shape, circle&#10;&#10;Description automatically generated">
            <a:extLst>
              <a:ext uri="{FF2B5EF4-FFF2-40B4-BE49-F238E27FC236}">
                <a16:creationId xmlns:a16="http://schemas.microsoft.com/office/drawing/2014/main" id="{58F7290D-34F9-4BFC-A96F-049CAA10595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567642" y="3762313"/>
            <a:ext cx="3905250" cy="2571750"/>
          </a:xfrm>
          <a:prstGeom prst="rect">
            <a:avLst/>
          </a:prstGeom>
          <a:noFill/>
          <a:ln>
            <a:noFill/>
          </a:ln>
        </p:spPr>
      </p:pic>
    </p:spTree>
    <p:extLst>
      <p:ext uri="{BB962C8B-B14F-4D97-AF65-F5344CB8AC3E}">
        <p14:creationId xmlns:p14="http://schemas.microsoft.com/office/powerpoint/2010/main" val="26412006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1">
            <a:extLst>
              <a:ext uri="{FF2B5EF4-FFF2-40B4-BE49-F238E27FC236}">
                <a16:creationId xmlns:a16="http://schemas.microsoft.com/office/drawing/2014/main" id="{30E6EF27-D863-46EE-99A6-D622E13E504A}"/>
              </a:ext>
            </a:extLst>
          </p:cNvPr>
          <p:cNvSpPr>
            <a:spLocks noGrp="1"/>
          </p:cNvSpPr>
          <p:nvPr>
            <p:ph type="sldNum" sz="quarter" idx="12"/>
          </p:nvPr>
        </p:nvSpPr>
        <p:spPr>
          <a:xfrm>
            <a:off x="6867383" y="6572126"/>
            <a:ext cx="2057400" cy="365125"/>
          </a:xfrm>
        </p:spPr>
        <p:txBody>
          <a:bodyPr/>
          <a:lstStyle/>
          <a:p>
            <a:fld id="{9EA0BE3B-158A-4EDF-80DC-E394A0D1600F}" type="slidenum">
              <a:rPr lang="en-US" smtClean="0"/>
              <a:pPr/>
              <a:t>13</a:t>
            </a:fld>
            <a:endParaRPr lang="en-US"/>
          </a:p>
        </p:txBody>
      </p:sp>
      <p:sp>
        <p:nvSpPr>
          <p:cNvPr id="10" name="Title 2">
            <a:extLst>
              <a:ext uri="{FF2B5EF4-FFF2-40B4-BE49-F238E27FC236}">
                <a16:creationId xmlns:a16="http://schemas.microsoft.com/office/drawing/2014/main" id="{97BF2F67-FC71-4789-93B0-C8402E928492}"/>
              </a:ext>
            </a:extLst>
          </p:cNvPr>
          <p:cNvSpPr>
            <a:spLocks noGrp="1"/>
          </p:cNvSpPr>
          <p:nvPr>
            <p:ph type="title"/>
          </p:nvPr>
        </p:nvSpPr>
        <p:spPr>
          <a:xfrm>
            <a:off x="235077" y="78613"/>
            <a:ext cx="8673846" cy="451739"/>
          </a:xfrm>
        </p:spPr>
        <p:txBody>
          <a:bodyPr/>
          <a:lstStyle/>
          <a:p>
            <a:pPr marL="571500" indent="-571500">
              <a:buFont typeface="+mj-lt"/>
              <a:buAutoNum type="romanUcPeriod" startAt="2"/>
            </a:pPr>
            <a:r>
              <a:rPr lang="vi-VN"/>
              <a:t>THIẾT KẾ PHẦN MỀM ĐIỀU KHIỂN</a:t>
            </a:r>
            <a:endParaRPr lang="en-US"/>
          </a:p>
        </p:txBody>
      </p:sp>
      <p:sp>
        <p:nvSpPr>
          <p:cNvPr id="11" name="Text Placeholder 3">
            <a:extLst>
              <a:ext uri="{FF2B5EF4-FFF2-40B4-BE49-F238E27FC236}">
                <a16:creationId xmlns:a16="http://schemas.microsoft.com/office/drawing/2014/main" id="{763477BC-1308-42CC-995B-354D9C9FCBFA}"/>
              </a:ext>
            </a:extLst>
          </p:cNvPr>
          <p:cNvSpPr>
            <a:spLocks noGrp="1"/>
          </p:cNvSpPr>
          <p:nvPr>
            <p:ph type="body" sz="quarter" idx="13"/>
          </p:nvPr>
        </p:nvSpPr>
        <p:spPr>
          <a:xfrm>
            <a:off x="234950" y="963168"/>
            <a:ext cx="8674100" cy="5132832"/>
          </a:xfrm>
        </p:spPr>
        <p:txBody>
          <a:bodyPr/>
          <a:lstStyle/>
          <a:p>
            <a:pPr marL="342900" indent="-342900">
              <a:buAutoNum type="arabicPeriod"/>
            </a:pPr>
            <a:r>
              <a:rPr lang="vi-VN" sz="1800">
                <a:latin typeface="+mn-lt"/>
              </a:rPr>
              <a:t>  Thuật toán xử lý ảnh</a:t>
            </a:r>
          </a:p>
          <a:p>
            <a:pPr marL="0" indent="0">
              <a:buNone/>
            </a:pPr>
            <a:r>
              <a:rPr lang="vi-VN" sz="1800">
                <a:latin typeface="+mn-lt"/>
              </a:rPr>
              <a:t>1.2   </a:t>
            </a:r>
            <a:r>
              <a:rPr lang="en-US" sz="1800">
                <a:latin typeface="+mn-lt"/>
              </a:rPr>
              <a:t>Phân loại sản phẩn</a:t>
            </a:r>
            <a:endParaRPr lang="vi-VN" sz="1800">
              <a:latin typeface="+mn-lt"/>
            </a:endParaRPr>
          </a:p>
          <a:p>
            <a:pPr marL="0" indent="0">
              <a:buNone/>
            </a:pPr>
            <a:r>
              <a:rPr lang="en-US" sz="1800">
                <a:latin typeface="Times New Roman" panose="02020603050405020304" pitchFamily="18" charset="0"/>
              </a:rPr>
              <a:t>+ Nếu đường viền &gt;2 và số cạnh của đa giác là 8 thì là bánh nho</a:t>
            </a:r>
            <a:endParaRPr lang="en-US" sz="1800">
              <a:latin typeface="+mn-lt"/>
            </a:endParaRPr>
          </a:p>
        </p:txBody>
      </p:sp>
      <p:pic>
        <p:nvPicPr>
          <p:cNvPr id="13" name="Picture 12" descr="Diagram&#10;&#10;Description automatically generated with low confidence">
            <a:extLst>
              <a:ext uri="{FF2B5EF4-FFF2-40B4-BE49-F238E27FC236}">
                <a16:creationId xmlns:a16="http://schemas.microsoft.com/office/drawing/2014/main" id="{F90BB824-6E40-4A4D-A879-966F5746C13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817142" y="2918531"/>
            <a:ext cx="3914775" cy="2533650"/>
          </a:xfrm>
          <a:prstGeom prst="rect">
            <a:avLst/>
          </a:prstGeom>
          <a:noFill/>
          <a:ln>
            <a:noFill/>
          </a:ln>
        </p:spPr>
      </p:pic>
    </p:spTree>
    <p:extLst>
      <p:ext uri="{BB962C8B-B14F-4D97-AF65-F5344CB8AC3E}">
        <p14:creationId xmlns:p14="http://schemas.microsoft.com/office/powerpoint/2010/main" val="39836558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1">
            <a:extLst>
              <a:ext uri="{FF2B5EF4-FFF2-40B4-BE49-F238E27FC236}">
                <a16:creationId xmlns:a16="http://schemas.microsoft.com/office/drawing/2014/main" id="{980AD560-6E76-41D1-AD2F-22DB61C437E2}"/>
              </a:ext>
            </a:extLst>
          </p:cNvPr>
          <p:cNvSpPr>
            <a:spLocks noGrp="1"/>
          </p:cNvSpPr>
          <p:nvPr>
            <p:ph type="sldNum" sz="quarter" idx="12"/>
          </p:nvPr>
        </p:nvSpPr>
        <p:spPr>
          <a:xfrm>
            <a:off x="6867383" y="6572126"/>
            <a:ext cx="2057400" cy="365125"/>
          </a:xfrm>
        </p:spPr>
        <p:txBody>
          <a:bodyPr/>
          <a:lstStyle/>
          <a:p>
            <a:fld id="{9EA0BE3B-158A-4EDF-80DC-E394A0D1600F}" type="slidenum">
              <a:rPr lang="en-US" smtClean="0"/>
              <a:pPr/>
              <a:t>14</a:t>
            </a:fld>
            <a:endParaRPr lang="en-US"/>
          </a:p>
        </p:txBody>
      </p:sp>
      <p:sp>
        <p:nvSpPr>
          <p:cNvPr id="6" name="Title 2">
            <a:extLst>
              <a:ext uri="{FF2B5EF4-FFF2-40B4-BE49-F238E27FC236}">
                <a16:creationId xmlns:a16="http://schemas.microsoft.com/office/drawing/2014/main" id="{6739B6B5-FF98-4256-B1AD-A5C4BC186F73}"/>
              </a:ext>
            </a:extLst>
          </p:cNvPr>
          <p:cNvSpPr>
            <a:spLocks noGrp="1"/>
          </p:cNvSpPr>
          <p:nvPr>
            <p:ph type="title"/>
          </p:nvPr>
        </p:nvSpPr>
        <p:spPr>
          <a:xfrm>
            <a:off x="235077" y="78613"/>
            <a:ext cx="8673846" cy="451739"/>
          </a:xfrm>
        </p:spPr>
        <p:txBody>
          <a:bodyPr/>
          <a:lstStyle/>
          <a:p>
            <a:pPr marL="571500" indent="-571500">
              <a:buFont typeface="+mj-lt"/>
              <a:buAutoNum type="romanUcPeriod" startAt="2"/>
            </a:pPr>
            <a:r>
              <a:rPr lang="vi-VN"/>
              <a:t>THIẾT KẾ PHẦN MỀM ĐIỀU KHIỂN</a:t>
            </a:r>
            <a:endParaRPr lang="en-US"/>
          </a:p>
        </p:txBody>
      </p:sp>
      <p:sp>
        <p:nvSpPr>
          <p:cNvPr id="7" name="Text Placeholder 3">
            <a:extLst>
              <a:ext uri="{FF2B5EF4-FFF2-40B4-BE49-F238E27FC236}">
                <a16:creationId xmlns:a16="http://schemas.microsoft.com/office/drawing/2014/main" id="{72E6416D-E9D1-46EE-A8DE-79FB24CD4045}"/>
              </a:ext>
            </a:extLst>
          </p:cNvPr>
          <p:cNvSpPr>
            <a:spLocks noGrp="1"/>
          </p:cNvSpPr>
          <p:nvPr>
            <p:ph type="body" sz="quarter" idx="13"/>
          </p:nvPr>
        </p:nvSpPr>
        <p:spPr>
          <a:xfrm>
            <a:off x="234950" y="963168"/>
            <a:ext cx="8674100" cy="5132832"/>
          </a:xfrm>
        </p:spPr>
        <p:txBody>
          <a:bodyPr/>
          <a:lstStyle/>
          <a:p>
            <a:pPr marL="342900" indent="-342900">
              <a:buAutoNum type="arabicPeriod"/>
            </a:pPr>
            <a:r>
              <a:rPr lang="vi-VN" sz="1800">
                <a:latin typeface="+mn-lt"/>
              </a:rPr>
              <a:t>  Thuật toán xử lý ảnh</a:t>
            </a:r>
          </a:p>
          <a:p>
            <a:pPr marL="0" indent="0">
              <a:buNone/>
            </a:pPr>
            <a:r>
              <a:rPr lang="vi-VN" sz="1800">
                <a:latin typeface="+mn-lt"/>
              </a:rPr>
              <a:t>1.2   </a:t>
            </a:r>
            <a:r>
              <a:rPr lang="en-US" sz="1800">
                <a:latin typeface="+mn-lt"/>
              </a:rPr>
              <a:t>Phân loại sản phẩn</a:t>
            </a:r>
            <a:endParaRPr lang="vi-VN" sz="1800">
              <a:latin typeface="+mn-lt"/>
            </a:endParaRPr>
          </a:p>
          <a:p>
            <a:pPr marL="0" indent="0">
              <a:buNone/>
            </a:pPr>
            <a:r>
              <a:rPr lang="en-US" sz="1800">
                <a:latin typeface="Times New Roman" panose="02020603050405020304" pitchFamily="18" charset="0"/>
              </a:rPr>
              <a:t>+ Nếu đường viền =2 và số cạnh của đa giác là 10 thì là bánh Chữ C</a:t>
            </a:r>
            <a:endParaRPr lang="en-US" sz="1800">
              <a:latin typeface="+mn-lt"/>
            </a:endParaRPr>
          </a:p>
        </p:txBody>
      </p:sp>
      <p:pic>
        <p:nvPicPr>
          <p:cNvPr id="9" name="Picture 8" descr="Shape&#10;&#10;Description automatically generated with low confidence">
            <a:extLst>
              <a:ext uri="{FF2B5EF4-FFF2-40B4-BE49-F238E27FC236}">
                <a16:creationId xmlns:a16="http://schemas.microsoft.com/office/drawing/2014/main" id="{9B19689A-5270-4FDD-8DB9-1DDED38D89C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633662" y="2774773"/>
            <a:ext cx="3876675" cy="2505075"/>
          </a:xfrm>
          <a:prstGeom prst="rect">
            <a:avLst/>
          </a:prstGeom>
          <a:noFill/>
          <a:ln>
            <a:noFill/>
          </a:ln>
        </p:spPr>
      </p:pic>
    </p:spTree>
    <p:extLst>
      <p:ext uri="{BB962C8B-B14F-4D97-AF65-F5344CB8AC3E}">
        <p14:creationId xmlns:p14="http://schemas.microsoft.com/office/powerpoint/2010/main" val="29774362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1">
            <a:extLst>
              <a:ext uri="{FF2B5EF4-FFF2-40B4-BE49-F238E27FC236}">
                <a16:creationId xmlns:a16="http://schemas.microsoft.com/office/drawing/2014/main" id="{E61C05A2-B274-4F01-9CEB-CC4D98A7E570}"/>
              </a:ext>
            </a:extLst>
          </p:cNvPr>
          <p:cNvSpPr>
            <a:spLocks noGrp="1"/>
          </p:cNvSpPr>
          <p:nvPr>
            <p:ph type="sldNum" sz="quarter" idx="12"/>
          </p:nvPr>
        </p:nvSpPr>
        <p:spPr>
          <a:xfrm>
            <a:off x="6867383" y="6572126"/>
            <a:ext cx="2057400" cy="365125"/>
          </a:xfrm>
        </p:spPr>
        <p:txBody>
          <a:bodyPr/>
          <a:lstStyle/>
          <a:p>
            <a:fld id="{9EA0BE3B-158A-4EDF-80DC-E394A0D1600F}" type="slidenum">
              <a:rPr lang="en-US" smtClean="0"/>
              <a:pPr/>
              <a:t>15</a:t>
            </a:fld>
            <a:endParaRPr lang="en-US"/>
          </a:p>
        </p:txBody>
      </p:sp>
      <p:sp>
        <p:nvSpPr>
          <p:cNvPr id="6" name="Title 2">
            <a:extLst>
              <a:ext uri="{FF2B5EF4-FFF2-40B4-BE49-F238E27FC236}">
                <a16:creationId xmlns:a16="http://schemas.microsoft.com/office/drawing/2014/main" id="{9B949B41-35AF-417B-8BD0-ECF9510EDB0E}"/>
              </a:ext>
            </a:extLst>
          </p:cNvPr>
          <p:cNvSpPr>
            <a:spLocks noGrp="1"/>
          </p:cNvSpPr>
          <p:nvPr>
            <p:ph type="title"/>
          </p:nvPr>
        </p:nvSpPr>
        <p:spPr>
          <a:xfrm>
            <a:off x="235077" y="78613"/>
            <a:ext cx="8673846" cy="451739"/>
          </a:xfrm>
        </p:spPr>
        <p:txBody>
          <a:bodyPr/>
          <a:lstStyle/>
          <a:p>
            <a:pPr marL="571500" indent="-571500">
              <a:buFont typeface="+mj-lt"/>
              <a:buAutoNum type="romanUcPeriod" startAt="2"/>
            </a:pPr>
            <a:r>
              <a:rPr lang="vi-VN"/>
              <a:t>THIẾT KẾ PHẦN MỀM ĐIỀU KHIỂN</a:t>
            </a:r>
            <a:endParaRPr lang="en-US"/>
          </a:p>
        </p:txBody>
      </p:sp>
      <p:sp>
        <p:nvSpPr>
          <p:cNvPr id="7" name="Text Placeholder 3">
            <a:extLst>
              <a:ext uri="{FF2B5EF4-FFF2-40B4-BE49-F238E27FC236}">
                <a16:creationId xmlns:a16="http://schemas.microsoft.com/office/drawing/2014/main" id="{51CCCAE1-B2DE-4D83-BB37-BA8DC2CB6C1D}"/>
              </a:ext>
            </a:extLst>
          </p:cNvPr>
          <p:cNvSpPr>
            <a:spLocks noGrp="1"/>
          </p:cNvSpPr>
          <p:nvPr>
            <p:ph type="body" sz="quarter" idx="13"/>
          </p:nvPr>
        </p:nvSpPr>
        <p:spPr>
          <a:xfrm>
            <a:off x="234950" y="963168"/>
            <a:ext cx="8674100" cy="5132832"/>
          </a:xfrm>
        </p:spPr>
        <p:txBody>
          <a:bodyPr/>
          <a:lstStyle/>
          <a:p>
            <a:pPr marL="342900" indent="-342900">
              <a:buAutoNum type="arabicPeriod"/>
            </a:pPr>
            <a:r>
              <a:rPr lang="vi-VN" sz="1800">
                <a:latin typeface="+mn-lt"/>
              </a:rPr>
              <a:t>  Thuật toán xử lý ảnh</a:t>
            </a:r>
          </a:p>
          <a:p>
            <a:pPr marL="0" indent="0">
              <a:buNone/>
            </a:pPr>
            <a:r>
              <a:rPr lang="vi-VN" sz="1800">
                <a:latin typeface="+mn-lt"/>
              </a:rPr>
              <a:t>1.2   </a:t>
            </a:r>
            <a:r>
              <a:rPr lang="en-US" sz="1800">
                <a:latin typeface="+mn-lt"/>
              </a:rPr>
              <a:t>Phân loại sản phẩn</a:t>
            </a:r>
            <a:endParaRPr lang="vi-VN" sz="1800">
              <a:latin typeface="+mn-lt"/>
            </a:endParaRPr>
          </a:p>
          <a:p>
            <a:pPr marL="0" indent="0">
              <a:buNone/>
            </a:pPr>
            <a:r>
              <a:rPr lang="en-US" sz="1800">
                <a:latin typeface="Times New Roman" panose="02020603050405020304" pitchFamily="18" charset="0"/>
              </a:rPr>
              <a:t>+ Nếu đường viền =4  =&gt; bánh hình trái tim</a:t>
            </a:r>
            <a:endParaRPr lang="en-US" sz="1800">
              <a:latin typeface="+mn-lt"/>
            </a:endParaRPr>
          </a:p>
        </p:txBody>
      </p:sp>
      <p:pic>
        <p:nvPicPr>
          <p:cNvPr id="9" name="Picture 8" descr="A picture containing shape&#10;&#10;Description automatically generated">
            <a:extLst>
              <a:ext uri="{FF2B5EF4-FFF2-40B4-BE49-F238E27FC236}">
                <a16:creationId xmlns:a16="http://schemas.microsoft.com/office/drawing/2014/main" id="{6273A65F-1614-4F1E-A5A0-4681754FAAE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89364" y="2575631"/>
            <a:ext cx="3981450" cy="2609850"/>
          </a:xfrm>
          <a:prstGeom prst="rect">
            <a:avLst/>
          </a:prstGeom>
          <a:noFill/>
          <a:ln>
            <a:noFill/>
          </a:ln>
        </p:spPr>
      </p:pic>
    </p:spTree>
    <p:extLst>
      <p:ext uri="{BB962C8B-B14F-4D97-AF65-F5344CB8AC3E}">
        <p14:creationId xmlns:p14="http://schemas.microsoft.com/office/powerpoint/2010/main" val="40124392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F760E25-C567-4960-9806-2423127EEF83}"/>
              </a:ext>
            </a:extLst>
          </p:cNvPr>
          <p:cNvSpPr>
            <a:spLocks noGrp="1"/>
          </p:cNvSpPr>
          <p:nvPr>
            <p:ph type="sldNum" sz="quarter" idx="12"/>
          </p:nvPr>
        </p:nvSpPr>
        <p:spPr/>
        <p:txBody>
          <a:bodyPr/>
          <a:lstStyle/>
          <a:p>
            <a:fld id="{9EA0BE3B-158A-4EDF-80DC-E394A0D1600F}" type="slidenum">
              <a:rPr lang="en-US" smtClean="0"/>
              <a:pPr/>
              <a:t>16</a:t>
            </a:fld>
            <a:endParaRPr lang="en-US"/>
          </a:p>
        </p:txBody>
      </p:sp>
      <p:sp>
        <p:nvSpPr>
          <p:cNvPr id="3" name="Title 2">
            <a:extLst>
              <a:ext uri="{FF2B5EF4-FFF2-40B4-BE49-F238E27FC236}">
                <a16:creationId xmlns:a16="http://schemas.microsoft.com/office/drawing/2014/main" id="{88D9C04B-C01E-43FF-B4FA-59FE06BA5D05}"/>
              </a:ext>
            </a:extLst>
          </p:cNvPr>
          <p:cNvSpPr>
            <a:spLocks noGrp="1"/>
          </p:cNvSpPr>
          <p:nvPr>
            <p:ph type="title"/>
          </p:nvPr>
        </p:nvSpPr>
        <p:spPr/>
        <p:txBody>
          <a:bodyPr/>
          <a:lstStyle/>
          <a:p>
            <a:pPr marL="571500" indent="-571500">
              <a:buFont typeface="+mj-lt"/>
              <a:buAutoNum type="romanUcPeriod" startAt="2"/>
            </a:pPr>
            <a:r>
              <a:rPr lang="vi-VN"/>
              <a:t>THIẾT KẾ PHẦN MỀM ĐIỀU KHIỂN</a:t>
            </a:r>
            <a:endParaRPr lang="en-US"/>
          </a:p>
        </p:txBody>
      </p:sp>
      <p:sp>
        <p:nvSpPr>
          <p:cNvPr id="4" name="Text Placeholder 3">
            <a:extLst>
              <a:ext uri="{FF2B5EF4-FFF2-40B4-BE49-F238E27FC236}">
                <a16:creationId xmlns:a16="http://schemas.microsoft.com/office/drawing/2014/main" id="{0731EE0F-D9F3-4FD0-8150-483E720B522E}"/>
              </a:ext>
            </a:extLst>
          </p:cNvPr>
          <p:cNvSpPr>
            <a:spLocks noGrp="1"/>
          </p:cNvSpPr>
          <p:nvPr>
            <p:ph type="body" sz="quarter" idx="13"/>
          </p:nvPr>
        </p:nvSpPr>
        <p:spPr>
          <a:xfrm>
            <a:off x="234950" y="963168"/>
            <a:ext cx="4587216" cy="5132832"/>
          </a:xfrm>
        </p:spPr>
        <p:txBody>
          <a:bodyPr/>
          <a:lstStyle/>
          <a:p>
            <a:pPr marL="342900" indent="-342900">
              <a:buAutoNum type="arabicPeriod" startAt="2"/>
            </a:pPr>
            <a:r>
              <a:rPr lang="vi-VN" sz="1800">
                <a:latin typeface="+mn-lt"/>
              </a:rPr>
              <a:t>Thiết kế giao diện</a:t>
            </a:r>
          </a:p>
          <a:p>
            <a:pPr marL="0" indent="0">
              <a:buNone/>
            </a:pPr>
            <a:r>
              <a:rPr lang="vi-VN" sz="1800">
                <a:latin typeface="+mn-lt"/>
              </a:rPr>
              <a:t>Giao diện điều khiển</a:t>
            </a:r>
            <a:endParaRPr lang="en-US" sz="1800">
              <a:latin typeface="+mn-lt"/>
            </a:endParaRPr>
          </a:p>
        </p:txBody>
      </p:sp>
      <p:pic>
        <p:nvPicPr>
          <p:cNvPr id="7" name="Picture 6">
            <a:extLst>
              <a:ext uri="{FF2B5EF4-FFF2-40B4-BE49-F238E27FC236}">
                <a16:creationId xmlns:a16="http://schemas.microsoft.com/office/drawing/2014/main" id="{A4A342F3-8DB2-4C3E-ADD2-FE6CEB5AFB58}"/>
              </a:ext>
            </a:extLst>
          </p:cNvPr>
          <p:cNvPicPr>
            <a:picLocks noChangeAspect="1"/>
          </p:cNvPicPr>
          <p:nvPr/>
        </p:nvPicPr>
        <p:blipFill>
          <a:blip r:embed="rId2"/>
          <a:stretch>
            <a:fillRect/>
          </a:stretch>
        </p:blipFill>
        <p:spPr>
          <a:xfrm>
            <a:off x="700128" y="1885245"/>
            <a:ext cx="7743743" cy="4122208"/>
          </a:xfrm>
          <a:prstGeom prst="rect">
            <a:avLst/>
          </a:prstGeom>
        </p:spPr>
      </p:pic>
    </p:spTree>
    <p:extLst>
      <p:ext uri="{BB962C8B-B14F-4D97-AF65-F5344CB8AC3E}">
        <p14:creationId xmlns:p14="http://schemas.microsoft.com/office/powerpoint/2010/main" val="21579606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1">
            <a:extLst>
              <a:ext uri="{FF2B5EF4-FFF2-40B4-BE49-F238E27FC236}">
                <a16:creationId xmlns:a16="http://schemas.microsoft.com/office/drawing/2014/main" id="{6271662E-17F1-4AB2-AE0C-EF309176497B}"/>
              </a:ext>
            </a:extLst>
          </p:cNvPr>
          <p:cNvSpPr>
            <a:spLocks noGrp="1"/>
          </p:cNvSpPr>
          <p:nvPr>
            <p:ph type="sldNum" sz="quarter" idx="12"/>
          </p:nvPr>
        </p:nvSpPr>
        <p:spPr>
          <a:xfrm>
            <a:off x="6867383" y="6572126"/>
            <a:ext cx="2057400" cy="365125"/>
          </a:xfrm>
        </p:spPr>
        <p:txBody>
          <a:bodyPr/>
          <a:lstStyle/>
          <a:p>
            <a:fld id="{9EA0BE3B-158A-4EDF-80DC-E394A0D1600F}" type="slidenum">
              <a:rPr lang="en-US" smtClean="0"/>
              <a:pPr/>
              <a:t>17</a:t>
            </a:fld>
            <a:endParaRPr lang="en-US"/>
          </a:p>
        </p:txBody>
      </p:sp>
      <p:sp>
        <p:nvSpPr>
          <p:cNvPr id="6" name="Title 2">
            <a:extLst>
              <a:ext uri="{FF2B5EF4-FFF2-40B4-BE49-F238E27FC236}">
                <a16:creationId xmlns:a16="http://schemas.microsoft.com/office/drawing/2014/main" id="{52440781-ADB7-4AA3-880A-FC45373C3650}"/>
              </a:ext>
            </a:extLst>
          </p:cNvPr>
          <p:cNvSpPr>
            <a:spLocks noGrp="1"/>
          </p:cNvSpPr>
          <p:nvPr>
            <p:ph type="title"/>
          </p:nvPr>
        </p:nvSpPr>
        <p:spPr>
          <a:xfrm>
            <a:off x="235077" y="78613"/>
            <a:ext cx="8673846" cy="451739"/>
          </a:xfrm>
        </p:spPr>
        <p:txBody>
          <a:bodyPr/>
          <a:lstStyle/>
          <a:p>
            <a:r>
              <a:rPr lang="en-US"/>
              <a:t>III. KẾT QUẢ</a:t>
            </a:r>
          </a:p>
        </p:txBody>
      </p:sp>
      <p:pic>
        <p:nvPicPr>
          <p:cNvPr id="17" name="Screen Recording 16">
            <a:hlinkClick r:id="" action="ppaction://media"/>
            <a:extLst>
              <a:ext uri="{FF2B5EF4-FFF2-40B4-BE49-F238E27FC236}">
                <a16:creationId xmlns:a16="http://schemas.microsoft.com/office/drawing/2014/main" id="{4F22B689-F3E8-42FC-9B44-4D8D5248A4BD}"/>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553155" y="1352461"/>
            <a:ext cx="7779421" cy="4153077"/>
          </a:xfrm>
          <a:prstGeom prst="rect">
            <a:avLst/>
          </a:prstGeom>
        </p:spPr>
      </p:pic>
    </p:spTree>
    <p:extLst>
      <p:ext uri="{BB962C8B-B14F-4D97-AF65-F5344CB8AC3E}">
        <p14:creationId xmlns:p14="http://schemas.microsoft.com/office/powerpoint/2010/main" val="26511887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3475"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7"/>
                </p:tgtEl>
              </p:cMediaNode>
            </p:video>
            <p:seq concurrent="1" nextAc="seek">
              <p:cTn id="8" restart="whenNotActive" fill="hold" evtFilter="cancelBubble" nodeType="interactiveSeq">
                <p:stCondLst>
                  <p:cond evt="onClick" delay="0">
                    <p:tgtEl>
                      <p:spTgt spid="1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7"/>
                                        </p:tgtEl>
                                      </p:cBhvr>
                                    </p:cmd>
                                  </p:childTnLst>
                                </p:cTn>
                              </p:par>
                            </p:childTnLst>
                          </p:cTn>
                        </p:par>
                      </p:childTnLst>
                    </p:cTn>
                  </p:par>
                </p:childTnLst>
              </p:cTn>
              <p:nextCondLst>
                <p:cond evt="onClick" delay="0">
                  <p:tgtEl>
                    <p:spTgt spid="17"/>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A37B5C8-2095-4D2D-97FE-E4E8D89379E1}"/>
              </a:ext>
            </a:extLst>
          </p:cNvPr>
          <p:cNvSpPr>
            <a:spLocks noGrp="1"/>
          </p:cNvSpPr>
          <p:nvPr>
            <p:ph type="sldNum" sz="quarter" idx="12"/>
          </p:nvPr>
        </p:nvSpPr>
        <p:spPr/>
        <p:txBody>
          <a:bodyPr/>
          <a:lstStyle/>
          <a:p>
            <a:fld id="{9EA0BE3B-158A-4EDF-80DC-E394A0D1600F}" type="slidenum">
              <a:rPr lang="en-US" smtClean="0"/>
              <a:pPr/>
              <a:t>18</a:t>
            </a:fld>
            <a:endParaRPr lang="en-US"/>
          </a:p>
        </p:txBody>
      </p:sp>
      <p:sp>
        <p:nvSpPr>
          <p:cNvPr id="3" name="Title 10">
            <a:extLst>
              <a:ext uri="{FF2B5EF4-FFF2-40B4-BE49-F238E27FC236}">
                <a16:creationId xmlns:a16="http://schemas.microsoft.com/office/drawing/2014/main" id="{F78B3876-6ECC-4098-BDD1-C48CE4B42721}"/>
              </a:ext>
            </a:extLst>
          </p:cNvPr>
          <p:cNvSpPr txBox="1">
            <a:spLocks/>
          </p:cNvSpPr>
          <p:nvPr/>
        </p:nvSpPr>
        <p:spPr>
          <a:xfrm>
            <a:off x="4181094" y="3021991"/>
            <a:ext cx="4197975" cy="814017"/>
          </a:xfrm>
          <a:prstGeom prst="rect">
            <a:avLst/>
          </a:prstGeom>
        </p:spPr>
        <p:txBody>
          <a:bodyPr/>
          <a:lstStyle>
            <a:lvl1pPr algn="l" defTabSz="914400" rtl="0" eaLnBrk="1" latinLnBrk="0" hangingPunct="1">
              <a:lnSpc>
                <a:spcPct val="90000"/>
              </a:lnSpc>
              <a:spcBef>
                <a:spcPct val="0"/>
              </a:spcBef>
              <a:buNone/>
              <a:defRPr sz="60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en-US" sz="4800"/>
              <a:t>THANK YOU !</a:t>
            </a:r>
          </a:p>
        </p:txBody>
      </p:sp>
    </p:spTree>
    <p:extLst>
      <p:ext uri="{BB962C8B-B14F-4D97-AF65-F5344CB8AC3E}">
        <p14:creationId xmlns:p14="http://schemas.microsoft.com/office/powerpoint/2010/main" val="28305356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3" descr="Text&#10;&#10;Description automatically generated">
            <a:extLst>
              <a:ext uri="{FF2B5EF4-FFF2-40B4-BE49-F238E27FC236}">
                <a16:creationId xmlns:a16="http://schemas.microsoft.com/office/drawing/2014/main" id="{67FB4AA9-E9AF-4CE0-A0DC-99D7952890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3012" y="317038"/>
            <a:ext cx="2576374" cy="936215"/>
          </a:xfrm>
          <a:prstGeom prst="rect">
            <a:avLst/>
          </a:prstGeom>
        </p:spPr>
      </p:pic>
      <p:sp>
        <p:nvSpPr>
          <p:cNvPr id="11" name="Title 6">
            <a:extLst>
              <a:ext uri="{FF2B5EF4-FFF2-40B4-BE49-F238E27FC236}">
                <a16:creationId xmlns:a16="http://schemas.microsoft.com/office/drawing/2014/main" id="{FF8BDF70-CFA6-4031-86B7-31F910D8115D}"/>
              </a:ext>
            </a:extLst>
          </p:cNvPr>
          <p:cNvSpPr txBox="1">
            <a:spLocks/>
          </p:cNvSpPr>
          <p:nvPr/>
        </p:nvSpPr>
        <p:spPr>
          <a:xfrm>
            <a:off x="900759" y="1640145"/>
            <a:ext cx="7342482" cy="1163808"/>
          </a:xfrm>
          <a:prstGeom prst="rect">
            <a:avLst/>
          </a:prstGeom>
        </p:spPr>
        <p:txBody>
          <a:bodyPr/>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pPr algn="ctr"/>
            <a:r>
              <a:rPr lang="en-US" sz="3600"/>
              <a:t>BÁO CÁO BÀI TẬP LỚN </a:t>
            </a:r>
            <a:endParaRPr lang="vi-VN" sz="3600"/>
          </a:p>
          <a:p>
            <a:pPr algn="ctr"/>
            <a:r>
              <a:rPr lang="vi-VN" sz="3600"/>
              <a:t>XỬ LÝ ẢNH</a:t>
            </a:r>
            <a:endParaRPr lang="en-US" sz="3600"/>
          </a:p>
        </p:txBody>
      </p:sp>
      <p:sp>
        <p:nvSpPr>
          <p:cNvPr id="12" name="Title 6">
            <a:extLst>
              <a:ext uri="{FF2B5EF4-FFF2-40B4-BE49-F238E27FC236}">
                <a16:creationId xmlns:a16="http://schemas.microsoft.com/office/drawing/2014/main" id="{A4ACF486-B7D8-4A5A-B633-83527A2F99E2}"/>
              </a:ext>
            </a:extLst>
          </p:cNvPr>
          <p:cNvSpPr txBox="1">
            <a:spLocks/>
          </p:cNvSpPr>
          <p:nvPr/>
        </p:nvSpPr>
        <p:spPr>
          <a:xfrm>
            <a:off x="940882" y="2986681"/>
            <a:ext cx="7342482" cy="848793"/>
          </a:xfrm>
          <a:prstGeom prst="rect">
            <a:avLst/>
          </a:prstGeom>
        </p:spPr>
        <p:txBody>
          <a:bodyPr/>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pPr algn="ctr"/>
            <a:r>
              <a:rPr lang="en-US" sz="2400" b="0"/>
              <a:t>PHÂN LOẠI BÁNH DANISA BẰNG HÌNH DẠNG</a:t>
            </a:r>
          </a:p>
          <a:p>
            <a:endParaRPr lang="en-US" sz="2800" b="0"/>
          </a:p>
        </p:txBody>
      </p:sp>
      <p:sp>
        <p:nvSpPr>
          <p:cNvPr id="3" name="TextBox 2">
            <a:extLst>
              <a:ext uri="{FF2B5EF4-FFF2-40B4-BE49-F238E27FC236}">
                <a16:creationId xmlns:a16="http://schemas.microsoft.com/office/drawing/2014/main" id="{9759BD65-7CE7-49E9-9C62-3DD8BCF8FDF0}"/>
              </a:ext>
            </a:extLst>
          </p:cNvPr>
          <p:cNvSpPr txBox="1"/>
          <p:nvPr/>
        </p:nvSpPr>
        <p:spPr>
          <a:xfrm>
            <a:off x="1701199" y="4356476"/>
            <a:ext cx="3788345" cy="646331"/>
          </a:xfrm>
          <a:prstGeom prst="rect">
            <a:avLst/>
          </a:prstGeom>
          <a:noFill/>
        </p:spPr>
        <p:txBody>
          <a:bodyPr wrap="none" rtlCol="0">
            <a:spAutoFit/>
          </a:bodyPr>
          <a:lstStyle/>
          <a:p>
            <a:r>
              <a:rPr lang="vi-VN" dirty="0">
                <a:solidFill>
                  <a:srgbClr val="C00000"/>
                </a:solidFill>
              </a:rPr>
              <a:t>Nhóm thực hiện</a:t>
            </a:r>
            <a:r>
              <a:rPr lang="en-US" dirty="0">
                <a:solidFill>
                  <a:srgbClr val="C00000"/>
                </a:solidFill>
              </a:rPr>
              <a:t>: 12</a:t>
            </a:r>
          </a:p>
          <a:p>
            <a:r>
              <a:rPr lang="en-US" dirty="0">
                <a:solidFill>
                  <a:srgbClr val="C00000"/>
                </a:solidFill>
              </a:rPr>
              <a:t>                  Cao Thành Trung-20184634</a:t>
            </a:r>
            <a:r>
              <a:rPr lang="vi-VN" dirty="0">
                <a:solidFill>
                  <a:srgbClr val="C00000"/>
                </a:solidFill>
              </a:rPr>
              <a:t> </a:t>
            </a:r>
            <a:endParaRPr lang="en-US" dirty="0">
              <a:solidFill>
                <a:srgbClr val="C00000"/>
              </a:solidFill>
            </a:endParaRPr>
          </a:p>
        </p:txBody>
      </p:sp>
      <p:sp>
        <p:nvSpPr>
          <p:cNvPr id="4" name="TextBox 3">
            <a:extLst>
              <a:ext uri="{FF2B5EF4-FFF2-40B4-BE49-F238E27FC236}">
                <a16:creationId xmlns:a16="http://schemas.microsoft.com/office/drawing/2014/main" id="{2C45C4A8-FEFF-4D0C-BDAD-784C206E649C}"/>
              </a:ext>
            </a:extLst>
          </p:cNvPr>
          <p:cNvSpPr txBox="1"/>
          <p:nvPr/>
        </p:nvSpPr>
        <p:spPr>
          <a:xfrm>
            <a:off x="4572000" y="3835474"/>
            <a:ext cx="2708690" cy="369332"/>
          </a:xfrm>
          <a:prstGeom prst="rect">
            <a:avLst/>
          </a:prstGeom>
          <a:noFill/>
        </p:spPr>
        <p:txBody>
          <a:bodyPr wrap="none" rtlCol="0">
            <a:spAutoFit/>
          </a:bodyPr>
          <a:lstStyle/>
          <a:p>
            <a:r>
              <a:rPr lang="en-US">
                <a:solidFill>
                  <a:srgbClr val="C00000"/>
                </a:solidFill>
              </a:rPr>
              <a:t>GVHD: TS. Hoàng Hồng Hải</a:t>
            </a:r>
          </a:p>
        </p:txBody>
      </p:sp>
    </p:spTree>
    <p:extLst>
      <p:ext uri="{BB962C8B-B14F-4D97-AF65-F5344CB8AC3E}">
        <p14:creationId xmlns:p14="http://schemas.microsoft.com/office/powerpoint/2010/main" val="7431729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E9CAB07-B0CD-4712-9734-2D3CBC72598C}"/>
              </a:ext>
            </a:extLst>
          </p:cNvPr>
          <p:cNvSpPr>
            <a:spLocks noGrp="1"/>
          </p:cNvSpPr>
          <p:nvPr>
            <p:ph type="sldNum" sz="quarter" idx="12"/>
          </p:nvPr>
        </p:nvSpPr>
        <p:spPr/>
        <p:txBody>
          <a:bodyPr/>
          <a:lstStyle/>
          <a:p>
            <a:fld id="{9EA0BE3B-158A-4EDF-80DC-E394A0D1600F}" type="slidenum">
              <a:rPr lang="en-US" smtClean="0"/>
              <a:pPr/>
              <a:t>3</a:t>
            </a:fld>
            <a:endParaRPr lang="en-US"/>
          </a:p>
        </p:txBody>
      </p:sp>
      <p:sp>
        <p:nvSpPr>
          <p:cNvPr id="3" name="Title 2">
            <a:extLst>
              <a:ext uri="{FF2B5EF4-FFF2-40B4-BE49-F238E27FC236}">
                <a16:creationId xmlns:a16="http://schemas.microsoft.com/office/drawing/2014/main" id="{F39C6F49-1887-4BE4-A583-FB79B8A22935}"/>
              </a:ext>
            </a:extLst>
          </p:cNvPr>
          <p:cNvSpPr>
            <a:spLocks noGrp="1"/>
          </p:cNvSpPr>
          <p:nvPr>
            <p:ph type="title"/>
          </p:nvPr>
        </p:nvSpPr>
        <p:spPr/>
        <p:txBody>
          <a:bodyPr/>
          <a:lstStyle/>
          <a:p>
            <a:r>
              <a:rPr lang="vi-VN" sz="2400"/>
              <a:t>NỘI DUNG</a:t>
            </a:r>
            <a:endParaRPr lang="en-US" sz="2400"/>
          </a:p>
        </p:txBody>
      </p:sp>
      <p:sp>
        <p:nvSpPr>
          <p:cNvPr id="4" name="Text Placeholder 3">
            <a:extLst>
              <a:ext uri="{FF2B5EF4-FFF2-40B4-BE49-F238E27FC236}">
                <a16:creationId xmlns:a16="http://schemas.microsoft.com/office/drawing/2014/main" id="{BC311219-8684-45FC-A126-E067924AC7F7}"/>
              </a:ext>
            </a:extLst>
          </p:cNvPr>
          <p:cNvSpPr>
            <a:spLocks noGrp="1"/>
          </p:cNvSpPr>
          <p:nvPr>
            <p:ph type="body" sz="quarter" idx="13"/>
          </p:nvPr>
        </p:nvSpPr>
        <p:spPr/>
        <p:txBody>
          <a:bodyPr/>
          <a:lstStyle/>
          <a:p>
            <a:pPr marL="571500" indent="-571500">
              <a:buFont typeface="+mj-lt"/>
              <a:buAutoNum type="romanUcPeriod"/>
            </a:pPr>
            <a:r>
              <a:rPr lang="vi-VN" sz="2400" dirty="0">
                <a:latin typeface="+mn-lt"/>
              </a:rPr>
              <a:t>TỔNG QUAN VỀ ĐỀ TÀI</a:t>
            </a:r>
          </a:p>
          <a:p>
            <a:pPr marL="914400" lvl="1" indent="-457200">
              <a:buFont typeface="+mj-lt"/>
              <a:buAutoNum type="arabicPeriod"/>
            </a:pPr>
            <a:r>
              <a:rPr lang="vi-VN" sz="2000" dirty="0">
                <a:latin typeface="+mn-lt"/>
              </a:rPr>
              <a:t>Nguyên lý hoạt động của hệ thống</a:t>
            </a:r>
          </a:p>
          <a:p>
            <a:pPr marL="571500" indent="-571500">
              <a:buFont typeface="+mj-lt"/>
              <a:buAutoNum type="romanUcPeriod" startAt="2"/>
            </a:pPr>
            <a:r>
              <a:rPr lang="vi-VN" sz="2400" dirty="0">
                <a:latin typeface="+mn-lt"/>
              </a:rPr>
              <a:t>THIẾT KẾ PHẦN MỀM ĐIỀU KHIỂN</a:t>
            </a:r>
          </a:p>
          <a:p>
            <a:pPr marL="914400" lvl="1" indent="-457200">
              <a:buFont typeface="+mj-lt"/>
              <a:buAutoNum type="arabicPeriod"/>
            </a:pPr>
            <a:r>
              <a:rPr lang="vi-VN" sz="2000" dirty="0">
                <a:latin typeface="+mn-lt"/>
              </a:rPr>
              <a:t>Thuật toán xử lý ảnh</a:t>
            </a:r>
          </a:p>
          <a:p>
            <a:pPr marL="914400" lvl="1" indent="-457200">
              <a:buFont typeface="+mj-lt"/>
              <a:buAutoNum type="arabicPeriod"/>
            </a:pPr>
            <a:r>
              <a:rPr lang="vi-VN" sz="2000" dirty="0">
                <a:latin typeface="+mn-lt"/>
              </a:rPr>
              <a:t>Thiết kế giao diện</a:t>
            </a:r>
          </a:p>
          <a:p>
            <a:pPr marL="571500" indent="-571500">
              <a:buFont typeface="+mj-lt"/>
              <a:buAutoNum type="romanUcPeriod" startAt="3"/>
            </a:pPr>
            <a:r>
              <a:rPr lang="vi-VN" sz="2400" dirty="0">
                <a:latin typeface="+mn-lt"/>
              </a:rPr>
              <a:t>MÔ HÌNH THỰC NGHIỆM VÀ PHÂN TÍCH</a:t>
            </a:r>
          </a:p>
          <a:p>
            <a:pPr marL="914400" lvl="1" indent="-457200">
              <a:buFont typeface="+mj-lt"/>
              <a:buAutoNum type="arabicPeriod"/>
            </a:pPr>
            <a:r>
              <a:rPr lang="vi-VN" sz="2000" dirty="0">
                <a:latin typeface="+mn-lt"/>
              </a:rPr>
              <a:t>Mô hình thực nghiệm</a:t>
            </a:r>
          </a:p>
          <a:p>
            <a:pPr marL="914400" lvl="1" indent="-457200">
              <a:buFont typeface="+mj-lt"/>
              <a:buAutoNum type="arabicPeriod"/>
            </a:pPr>
            <a:r>
              <a:rPr lang="vi-VN" sz="2000" dirty="0">
                <a:latin typeface="+mn-lt"/>
              </a:rPr>
              <a:t>Kết quả thực nghiệm</a:t>
            </a:r>
          </a:p>
          <a:p>
            <a:pPr marL="571500" indent="-571500">
              <a:buFont typeface="+mj-lt"/>
              <a:buAutoNum type="romanUcPeriod" startAt="4"/>
            </a:pPr>
            <a:r>
              <a:rPr lang="en-US" sz="2400" dirty="0">
                <a:latin typeface="+mn-lt"/>
              </a:rPr>
              <a:t>KẾT LUẬN</a:t>
            </a:r>
          </a:p>
        </p:txBody>
      </p:sp>
    </p:spTree>
    <p:extLst>
      <p:ext uri="{BB962C8B-B14F-4D97-AF65-F5344CB8AC3E}">
        <p14:creationId xmlns:p14="http://schemas.microsoft.com/office/powerpoint/2010/main" val="27513584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1D9EC3D-8F3C-4292-8AB3-405619F994E9}"/>
              </a:ext>
            </a:extLst>
          </p:cNvPr>
          <p:cNvSpPr>
            <a:spLocks noGrp="1"/>
          </p:cNvSpPr>
          <p:nvPr>
            <p:ph type="sldNum" sz="quarter" idx="12"/>
          </p:nvPr>
        </p:nvSpPr>
        <p:spPr/>
        <p:txBody>
          <a:bodyPr/>
          <a:lstStyle/>
          <a:p>
            <a:fld id="{9EA0BE3B-158A-4EDF-80DC-E394A0D1600F}" type="slidenum">
              <a:rPr lang="en-US" smtClean="0"/>
              <a:pPr/>
              <a:t>4</a:t>
            </a:fld>
            <a:endParaRPr lang="en-US"/>
          </a:p>
        </p:txBody>
      </p:sp>
      <p:sp>
        <p:nvSpPr>
          <p:cNvPr id="4" name="Text Placeholder 3">
            <a:extLst>
              <a:ext uri="{FF2B5EF4-FFF2-40B4-BE49-F238E27FC236}">
                <a16:creationId xmlns:a16="http://schemas.microsoft.com/office/drawing/2014/main" id="{D7098250-3318-4816-957C-E15EB7815513}"/>
              </a:ext>
            </a:extLst>
          </p:cNvPr>
          <p:cNvSpPr>
            <a:spLocks noGrp="1"/>
          </p:cNvSpPr>
          <p:nvPr>
            <p:ph sz="half" idx="1"/>
          </p:nvPr>
        </p:nvSpPr>
        <p:spPr>
          <a:xfrm>
            <a:off x="528827" y="1423289"/>
            <a:ext cx="5061090" cy="2104915"/>
          </a:xfrm>
        </p:spPr>
        <p:style>
          <a:lnRef idx="2">
            <a:schemeClr val="accent1"/>
          </a:lnRef>
          <a:fillRef idx="1">
            <a:schemeClr val="lt1"/>
          </a:fillRef>
          <a:effectRef idx="0">
            <a:schemeClr val="accent1"/>
          </a:effectRef>
          <a:fontRef idx="minor">
            <a:schemeClr val="dk1"/>
          </a:fontRef>
        </p:style>
        <p:txBody>
          <a:bodyPr/>
          <a:lstStyle/>
          <a:p>
            <a:pPr marL="342900" indent="-342900">
              <a:buAutoNum type="arabicPeriod"/>
            </a:pPr>
            <a:r>
              <a:rPr lang="vi-VN" sz="1800">
                <a:latin typeface="+mn-lt"/>
              </a:rPr>
              <a:t>Nguyên lý hoạt động của hệ thống</a:t>
            </a:r>
          </a:p>
          <a:p>
            <a:r>
              <a:rPr lang="en-US" sz="1400"/>
              <a:t>Dựa trên các đặc điểm hình dạng của các loại bánh  để phần loại</a:t>
            </a:r>
          </a:p>
          <a:p>
            <a:r>
              <a:rPr lang="en-US" sz="1400"/>
              <a:t>Dùng các hàm  trong thư viện open cv để xây dựng thuật toán, tìm đường viền , hình dạng</a:t>
            </a:r>
          </a:p>
          <a:p>
            <a:r>
              <a:rPr lang="en-US" sz="1400"/>
              <a:t>Sau đó xấp xỉ số cạnh của đường viền rồi đưa ra kết quả</a:t>
            </a:r>
          </a:p>
          <a:p>
            <a:endParaRPr lang="en-US" sz="1400"/>
          </a:p>
          <a:p>
            <a:endParaRPr lang="en-US" sz="1400"/>
          </a:p>
        </p:txBody>
      </p:sp>
      <p:sp>
        <p:nvSpPr>
          <p:cNvPr id="3" name="Title 2">
            <a:extLst>
              <a:ext uri="{FF2B5EF4-FFF2-40B4-BE49-F238E27FC236}">
                <a16:creationId xmlns:a16="http://schemas.microsoft.com/office/drawing/2014/main" id="{56A1E5CF-BD99-4F6C-933F-27D8FDC68DDA}"/>
              </a:ext>
            </a:extLst>
          </p:cNvPr>
          <p:cNvSpPr>
            <a:spLocks noGrp="1"/>
          </p:cNvSpPr>
          <p:nvPr>
            <p:ph type="title"/>
          </p:nvPr>
        </p:nvSpPr>
        <p:spPr/>
        <p:txBody>
          <a:bodyPr/>
          <a:lstStyle/>
          <a:p>
            <a:pPr marL="571500" indent="-571500">
              <a:buFont typeface="+mj-lt"/>
              <a:buAutoNum type="romanUcPeriod"/>
            </a:pPr>
            <a:r>
              <a:rPr lang="vi-VN"/>
              <a:t>TỔNG QUAN VỀ ĐỀ TÀI</a:t>
            </a:r>
            <a:endParaRPr lang="en-US"/>
          </a:p>
        </p:txBody>
      </p:sp>
      <p:pic>
        <p:nvPicPr>
          <p:cNvPr id="10" name="Picture 9">
            <a:extLst>
              <a:ext uri="{FF2B5EF4-FFF2-40B4-BE49-F238E27FC236}">
                <a16:creationId xmlns:a16="http://schemas.microsoft.com/office/drawing/2014/main" id="{08A6E4AF-BC35-41AD-AA87-606E80636F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98683" y="3743486"/>
            <a:ext cx="2985345" cy="2239009"/>
          </a:xfrm>
          <a:prstGeom prst="rect">
            <a:avLst/>
          </a:prstGeom>
        </p:spPr>
      </p:pic>
      <p:pic>
        <p:nvPicPr>
          <p:cNvPr id="12" name="Picture 11" descr="A picture containing indoor, bread, donut&#10;&#10;Description automatically generated">
            <a:extLst>
              <a:ext uri="{FF2B5EF4-FFF2-40B4-BE49-F238E27FC236}">
                <a16:creationId xmlns:a16="http://schemas.microsoft.com/office/drawing/2014/main" id="{BA2FF88B-C195-4216-AB56-B6BEC89B13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9710" y="3743486"/>
            <a:ext cx="2985345" cy="2239009"/>
          </a:xfrm>
          <a:prstGeom prst="rect">
            <a:avLst/>
          </a:prstGeom>
        </p:spPr>
      </p:pic>
      <p:pic>
        <p:nvPicPr>
          <p:cNvPr id="14" name="Picture 13" descr="A potato on a white surface&#10;&#10;Description automatically generated with medium confidence">
            <a:extLst>
              <a:ext uri="{FF2B5EF4-FFF2-40B4-BE49-F238E27FC236}">
                <a16:creationId xmlns:a16="http://schemas.microsoft.com/office/drawing/2014/main" id="{2AC0D6B0-D384-49EA-A5BD-225581886F7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89710" y="1356241"/>
            <a:ext cx="2985345" cy="2239009"/>
          </a:xfrm>
          <a:prstGeom prst="rect">
            <a:avLst/>
          </a:prstGeom>
        </p:spPr>
      </p:pic>
    </p:spTree>
    <p:extLst>
      <p:ext uri="{BB962C8B-B14F-4D97-AF65-F5344CB8AC3E}">
        <p14:creationId xmlns:p14="http://schemas.microsoft.com/office/powerpoint/2010/main" val="41782971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39EFD3F-967A-462E-93FE-67620E1A6441}"/>
              </a:ext>
            </a:extLst>
          </p:cNvPr>
          <p:cNvSpPr>
            <a:spLocks noGrp="1"/>
          </p:cNvSpPr>
          <p:nvPr>
            <p:ph type="sldNum" sz="quarter" idx="12"/>
          </p:nvPr>
        </p:nvSpPr>
        <p:spPr/>
        <p:txBody>
          <a:bodyPr/>
          <a:lstStyle/>
          <a:p>
            <a:fld id="{9EA0BE3B-158A-4EDF-80DC-E394A0D1600F}" type="slidenum">
              <a:rPr lang="en-US" smtClean="0"/>
              <a:pPr/>
              <a:t>5</a:t>
            </a:fld>
            <a:endParaRPr lang="en-US"/>
          </a:p>
        </p:txBody>
      </p:sp>
      <p:sp>
        <p:nvSpPr>
          <p:cNvPr id="3" name="Title 2">
            <a:extLst>
              <a:ext uri="{FF2B5EF4-FFF2-40B4-BE49-F238E27FC236}">
                <a16:creationId xmlns:a16="http://schemas.microsoft.com/office/drawing/2014/main" id="{FD0BC91B-5999-4DE5-A0C6-EBD5414C5FBC}"/>
              </a:ext>
            </a:extLst>
          </p:cNvPr>
          <p:cNvSpPr>
            <a:spLocks noGrp="1"/>
          </p:cNvSpPr>
          <p:nvPr>
            <p:ph type="title"/>
          </p:nvPr>
        </p:nvSpPr>
        <p:spPr/>
        <p:txBody>
          <a:bodyPr/>
          <a:lstStyle/>
          <a:p>
            <a:pPr marL="571500" indent="-571500">
              <a:buFont typeface="+mj-lt"/>
              <a:buAutoNum type="romanUcPeriod" startAt="2"/>
            </a:pPr>
            <a:r>
              <a:rPr lang="vi-VN"/>
              <a:t>THIẾT KẾ PHẦN MỀM ĐIỀU KHIỂN</a:t>
            </a:r>
            <a:endParaRPr lang="en-US"/>
          </a:p>
        </p:txBody>
      </p:sp>
      <p:sp>
        <p:nvSpPr>
          <p:cNvPr id="4" name="Text Placeholder 3">
            <a:extLst>
              <a:ext uri="{FF2B5EF4-FFF2-40B4-BE49-F238E27FC236}">
                <a16:creationId xmlns:a16="http://schemas.microsoft.com/office/drawing/2014/main" id="{3D2E38C1-18F9-4EAC-B8AB-F61CF0A99394}"/>
              </a:ext>
            </a:extLst>
          </p:cNvPr>
          <p:cNvSpPr>
            <a:spLocks noGrp="1"/>
          </p:cNvSpPr>
          <p:nvPr>
            <p:ph type="body" sz="quarter" idx="13"/>
          </p:nvPr>
        </p:nvSpPr>
        <p:spPr/>
        <p:txBody>
          <a:bodyPr/>
          <a:lstStyle/>
          <a:p>
            <a:pPr marL="342900" indent="-342900">
              <a:buAutoNum type="arabicPeriod"/>
            </a:pPr>
            <a:r>
              <a:rPr lang="vi-VN" sz="1800">
                <a:latin typeface="+mn-lt"/>
              </a:rPr>
              <a:t>Thuật toán xử lý ảnh</a:t>
            </a:r>
          </a:p>
          <a:p>
            <a:pPr marL="0" indent="0">
              <a:buNone/>
            </a:pPr>
            <a:r>
              <a:rPr lang="vi-VN" sz="1800">
                <a:latin typeface="+mn-lt"/>
              </a:rPr>
              <a:t>1.1 </a:t>
            </a:r>
            <a:r>
              <a:rPr lang="en-US" sz="1800">
                <a:latin typeface="+mn-lt"/>
              </a:rPr>
              <a:t>Tiền xửa lý</a:t>
            </a:r>
          </a:p>
        </p:txBody>
      </p:sp>
      <p:sp>
        <p:nvSpPr>
          <p:cNvPr id="6" name="Rectangle 5">
            <a:extLst>
              <a:ext uri="{FF2B5EF4-FFF2-40B4-BE49-F238E27FC236}">
                <a16:creationId xmlns:a16="http://schemas.microsoft.com/office/drawing/2014/main" id="{50B13FB9-7765-4940-9B99-7656F7177534}"/>
              </a:ext>
            </a:extLst>
          </p:cNvPr>
          <p:cNvSpPr/>
          <p:nvPr/>
        </p:nvSpPr>
        <p:spPr>
          <a:xfrm>
            <a:off x="5712178" y="2444550"/>
            <a:ext cx="1585769" cy="5301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Chuyển ảnh màu sang ảnh xám</a:t>
            </a:r>
          </a:p>
        </p:txBody>
      </p:sp>
      <p:sp>
        <p:nvSpPr>
          <p:cNvPr id="7" name="Rectangle 6">
            <a:extLst>
              <a:ext uri="{FF2B5EF4-FFF2-40B4-BE49-F238E27FC236}">
                <a16:creationId xmlns:a16="http://schemas.microsoft.com/office/drawing/2014/main" id="{3579CE95-52EB-4D3E-8023-0F7C45FAF094}"/>
              </a:ext>
            </a:extLst>
          </p:cNvPr>
          <p:cNvSpPr/>
          <p:nvPr/>
        </p:nvSpPr>
        <p:spPr>
          <a:xfrm>
            <a:off x="5712179" y="3230951"/>
            <a:ext cx="1585768" cy="5256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Sử dụng lọc trung vị median blur </a:t>
            </a:r>
          </a:p>
        </p:txBody>
      </p:sp>
      <p:sp>
        <p:nvSpPr>
          <p:cNvPr id="8" name="Rectangle 7">
            <a:extLst>
              <a:ext uri="{FF2B5EF4-FFF2-40B4-BE49-F238E27FC236}">
                <a16:creationId xmlns:a16="http://schemas.microsoft.com/office/drawing/2014/main" id="{483ED1D9-B6DF-4C3C-8ED5-D14FEDB29494}"/>
              </a:ext>
            </a:extLst>
          </p:cNvPr>
          <p:cNvSpPr/>
          <p:nvPr/>
        </p:nvSpPr>
        <p:spPr>
          <a:xfrm>
            <a:off x="5724155" y="4025875"/>
            <a:ext cx="1574508" cy="5256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Lọc nhiễu gaussion</a:t>
            </a:r>
          </a:p>
        </p:txBody>
      </p:sp>
      <p:sp>
        <p:nvSpPr>
          <p:cNvPr id="9" name="Rectangle 8">
            <a:extLst>
              <a:ext uri="{FF2B5EF4-FFF2-40B4-BE49-F238E27FC236}">
                <a16:creationId xmlns:a16="http://schemas.microsoft.com/office/drawing/2014/main" id="{20940D1D-052E-48B3-88EF-061DF7559EB9}"/>
              </a:ext>
            </a:extLst>
          </p:cNvPr>
          <p:cNvSpPr/>
          <p:nvPr/>
        </p:nvSpPr>
        <p:spPr>
          <a:xfrm>
            <a:off x="5724155" y="4825129"/>
            <a:ext cx="1585660" cy="5256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Dùng phân ngưỡng candy</a:t>
            </a:r>
          </a:p>
        </p:txBody>
      </p:sp>
      <p:cxnSp>
        <p:nvCxnSpPr>
          <p:cNvPr id="11" name="Straight Arrow Connector 10">
            <a:extLst>
              <a:ext uri="{FF2B5EF4-FFF2-40B4-BE49-F238E27FC236}">
                <a16:creationId xmlns:a16="http://schemas.microsoft.com/office/drawing/2014/main" id="{708788A6-65CB-4D70-84B4-22F3B325FF1B}"/>
              </a:ext>
            </a:extLst>
          </p:cNvPr>
          <p:cNvCxnSpPr>
            <a:cxnSpLocks/>
            <a:stCxn id="6" idx="2"/>
            <a:endCxn id="7" idx="0"/>
          </p:cNvCxnSpPr>
          <p:nvPr/>
        </p:nvCxnSpPr>
        <p:spPr>
          <a:xfrm>
            <a:off x="6505063" y="2974702"/>
            <a:ext cx="0" cy="2562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17354A31-ECAA-49CA-A8A9-E720A96025CC}"/>
              </a:ext>
            </a:extLst>
          </p:cNvPr>
          <p:cNvCxnSpPr>
            <a:cxnSpLocks/>
            <a:stCxn id="7" idx="2"/>
            <a:endCxn id="8" idx="0"/>
          </p:cNvCxnSpPr>
          <p:nvPr/>
        </p:nvCxnSpPr>
        <p:spPr>
          <a:xfrm>
            <a:off x="6505063" y="3756616"/>
            <a:ext cx="6346" cy="2692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6D2B5C09-4A98-423C-8CE8-6F022E216AAD}"/>
              </a:ext>
            </a:extLst>
          </p:cNvPr>
          <p:cNvCxnSpPr>
            <a:cxnSpLocks/>
            <a:stCxn id="8" idx="2"/>
            <a:endCxn id="9" idx="0"/>
          </p:cNvCxnSpPr>
          <p:nvPr/>
        </p:nvCxnSpPr>
        <p:spPr>
          <a:xfrm>
            <a:off x="6511409" y="4551540"/>
            <a:ext cx="5576" cy="2735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B8FB515D-8464-4D38-B558-4136905C572D}"/>
              </a:ext>
            </a:extLst>
          </p:cNvPr>
          <p:cNvSpPr/>
          <p:nvPr/>
        </p:nvSpPr>
        <p:spPr>
          <a:xfrm>
            <a:off x="5724155" y="5570335"/>
            <a:ext cx="1585660" cy="5256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Sử dụng hình thái học dilate</a:t>
            </a:r>
          </a:p>
        </p:txBody>
      </p:sp>
      <p:cxnSp>
        <p:nvCxnSpPr>
          <p:cNvPr id="15" name="Straight Arrow Connector 14">
            <a:extLst>
              <a:ext uri="{FF2B5EF4-FFF2-40B4-BE49-F238E27FC236}">
                <a16:creationId xmlns:a16="http://schemas.microsoft.com/office/drawing/2014/main" id="{4FA08EE4-F9FD-44A7-BA86-B8EDB6974E40}"/>
              </a:ext>
            </a:extLst>
          </p:cNvPr>
          <p:cNvCxnSpPr>
            <a:cxnSpLocks/>
            <a:endCxn id="14" idx="0"/>
          </p:cNvCxnSpPr>
          <p:nvPr/>
        </p:nvCxnSpPr>
        <p:spPr>
          <a:xfrm>
            <a:off x="6509853" y="5246025"/>
            <a:ext cx="7132" cy="3243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20A3FF2C-0C75-441F-A4EF-B79472BAB9A4}"/>
              </a:ext>
            </a:extLst>
          </p:cNvPr>
          <p:cNvSpPr/>
          <p:nvPr/>
        </p:nvSpPr>
        <p:spPr>
          <a:xfrm>
            <a:off x="5724155" y="1628908"/>
            <a:ext cx="1585769" cy="5301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Ảnh gốc</a:t>
            </a:r>
          </a:p>
        </p:txBody>
      </p:sp>
      <p:cxnSp>
        <p:nvCxnSpPr>
          <p:cNvPr id="30" name="Straight Arrow Connector 29">
            <a:extLst>
              <a:ext uri="{FF2B5EF4-FFF2-40B4-BE49-F238E27FC236}">
                <a16:creationId xmlns:a16="http://schemas.microsoft.com/office/drawing/2014/main" id="{8AFD9C49-F0A1-4513-B690-97A625071616}"/>
              </a:ext>
            </a:extLst>
          </p:cNvPr>
          <p:cNvCxnSpPr>
            <a:cxnSpLocks/>
            <a:stCxn id="29" idx="2"/>
          </p:cNvCxnSpPr>
          <p:nvPr/>
        </p:nvCxnSpPr>
        <p:spPr>
          <a:xfrm>
            <a:off x="6517040" y="2159060"/>
            <a:ext cx="0" cy="2562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B49D9B4F-DD90-4986-8290-6FD9503C05EC}"/>
              </a:ext>
            </a:extLst>
          </p:cNvPr>
          <p:cNvCxnSpPr>
            <a:cxnSpLocks/>
            <a:stCxn id="29" idx="1"/>
            <a:endCxn id="32" idx="3"/>
          </p:cNvCxnSpPr>
          <p:nvPr/>
        </p:nvCxnSpPr>
        <p:spPr>
          <a:xfrm flipH="1">
            <a:off x="3674698" y="1893984"/>
            <a:ext cx="2049457" cy="9580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2" name="Picture 31" descr="A potato on a white surface&#10;&#10;Description automatically generated with medium confidence">
            <a:extLst>
              <a:ext uri="{FF2B5EF4-FFF2-40B4-BE49-F238E27FC236}">
                <a16:creationId xmlns:a16="http://schemas.microsoft.com/office/drawing/2014/main" id="{0C74508C-7364-4D8F-916A-6D412CF4219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04817" y="1865842"/>
            <a:ext cx="2969881" cy="1972421"/>
          </a:xfrm>
          <a:prstGeom prst="rect">
            <a:avLst/>
          </a:prstGeom>
          <a:noFill/>
          <a:ln>
            <a:noFill/>
          </a:ln>
        </p:spPr>
      </p:pic>
      <p:pic>
        <p:nvPicPr>
          <p:cNvPr id="35" name="Picture 34" descr="A grey circle on a white surface&#10;&#10;Description automatically generated with low confidence">
            <a:extLst>
              <a:ext uri="{FF2B5EF4-FFF2-40B4-BE49-F238E27FC236}">
                <a16:creationId xmlns:a16="http://schemas.microsoft.com/office/drawing/2014/main" id="{B5DFC3C4-3256-4323-9016-B65B567A44C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04817" y="4103339"/>
            <a:ext cx="3107071" cy="2092357"/>
          </a:xfrm>
          <a:prstGeom prst="rect">
            <a:avLst/>
          </a:prstGeom>
          <a:noFill/>
          <a:ln>
            <a:noFill/>
          </a:ln>
        </p:spPr>
      </p:pic>
      <p:cxnSp>
        <p:nvCxnSpPr>
          <p:cNvPr id="36" name="Straight Arrow Connector 35">
            <a:extLst>
              <a:ext uri="{FF2B5EF4-FFF2-40B4-BE49-F238E27FC236}">
                <a16:creationId xmlns:a16="http://schemas.microsoft.com/office/drawing/2014/main" id="{953CAA08-A822-43B5-B7CC-BFCE0B90C998}"/>
              </a:ext>
            </a:extLst>
          </p:cNvPr>
          <p:cNvCxnSpPr>
            <a:cxnSpLocks/>
            <a:stCxn id="6" idx="1"/>
          </p:cNvCxnSpPr>
          <p:nvPr/>
        </p:nvCxnSpPr>
        <p:spPr>
          <a:xfrm flipH="1">
            <a:off x="3811888" y="2709626"/>
            <a:ext cx="1900290" cy="24307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311151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1">
            <a:extLst>
              <a:ext uri="{FF2B5EF4-FFF2-40B4-BE49-F238E27FC236}">
                <a16:creationId xmlns:a16="http://schemas.microsoft.com/office/drawing/2014/main" id="{A5528889-0D0C-482F-85FC-C33CDB898A73}"/>
              </a:ext>
            </a:extLst>
          </p:cNvPr>
          <p:cNvSpPr>
            <a:spLocks noGrp="1"/>
          </p:cNvSpPr>
          <p:nvPr>
            <p:ph type="sldNum" sz="quarter" idx="12"/>
          </p:nvPr>
        </p:nvSpPr>
        <p:spPr>
          <a:xfrm>
            <a:off x="6867383" y="6572126"/>
            <a:ext cx="2057400" cy="365125"/>
          </a:xfrm>
        </p:spPr>
        <p:txBody>
          <a:bodyPr/>
          <a:lstStyle/>
          <a:p>
            <a:fld id="{9EA0BE3B-158A-4EDF-80DC-E394A0D1600F}" type="slidenum">
              <a:rPr lang="en-US" smtClean="0"/>
              <a:pPr/>
              <a:t>6</a:t>
            </a:fld>
            <a:endParaRPr lang="en-US"/>
          </a:p>
        </p:txBody>
      </p:sp>
      <p:sp>
        <p:nvSpPr>
          <p:cNvPr id="6" name="Title 2">
            <a:extLst>
              <a:ext uri="{FF2B5EF4-FFF2-40B4-BE49-F238E27FC236}">
                <a16:creationId xmlns:a16="http://schemas.microsoft.com/office/drawing/2014/main" id="{20B13761-0498-4D55-982B-427D7DA817A3}"/>
              </a:ext>
            </a:extLst>
          </p:cNvPr>
          <p:cNvSpPr>
            <a:spLocks noGrp="1"/>
          </p:cNvSpPr>
          <p:nvPr>
            <p:ph type="title"/>
          </p:nvPr>
        </p:nvSpPr>
        <p:spPr>
          <a:xfrm>
            <a:off x="235077" y="78613"/>
            <a:ext cx="8673846" cy="451739"/>
          </a:xfrm>
        </p:spPr>
        <p:txBody>
          <a:bodyPr/>
          <a:lstStyle/>
          <a:p>
            <a:pPr marL="571500" indent="-571500">
              <a:buFont typeface="+mj-lt"/>
              <a:buAutoNum type="romanUcPeriod" startAt="2"/>
            </a:pPr>
            <a:r>
              <a:rPr lang="vi-VN"/>
              <a:t>THIẾT KẾ PHẦN MỀM ĐIỀU KHIỂN</a:t>
            </a:r>
            <a:endParaRPr lang="en-US"/>
          </a:p>
        </p:txBody>
      </p:sp>
      <p:sp>
        <p:nvSpPr>
          <p:cNvPr id="7" name="Text Placeholder 3">
            <a:extLst>
              <a:ext uri="{FF2B5EF4-FFF2-40B4-BE49-F238E27FC236}">
                <a16:creationId xmlns:a16="http://schemas.microsoft.com/office/drawing/2014/main" id="{B4E5ADB8-F899-42BE-BCCC-1C8948782AAD}"/>
              </a:ext>
            </a:extLst>
          </p:cNvPr>
          <p:cNvSpPr>
            <a:spLocks noGrp="1"/>
          </p:cNvSpPr>
          <p:nvPr>
            <p:ph type="body" sz="quarter" idx="13"/>
          </p:nvPr>
        </p:nvSpPr>
        <p:spPr>
          <a:xfrm>
            <a:off x="234950" y="963168"/>
            <a:ext cx="8674100" cy="5132832"/>
          </a:xfrm>
        </p:spPr>
        <p:txBody>
          <a:bodyPr/>
          <a:lstStyle/>
          <a:p>
            <a:pPr marL="342900" indent="-342900">
              <a:buAutoNum type="arabicPeriod"/>
            </a:pPr>
            <a:r>
              <a:rPr lang="vi-VN" sz="1800">
                <a:latin typeface="+mn-lt"/>
              </a:rPr>
              <a:t>Thuật toán xử lý ảnh</a:t>
            </a:r>
          </a:p>
          <a:p>
            <a:pPr marL="0" indent="0">
              <a:buNone/>
            </a:pPr>
            <a:r>
              <a:rPr lang="vi-VN" sz="1800">
                <a:latin typeface="+mn-lt"/>
              </a:rPr>
              <a:t>1.1 </a:t>
            </a:r>
            <a:r>
              <a:rPr lang="en-US" sz="1800">
                <a:latin typeface="+mn-lt"/>
              </a:rPr>
              <a:t>Tiền xửa lý</a:t>
            </a:r>
          </a:p>
        </p:txBody>
      </p:sp>
      <p:sp>
        <p:nvSpPr>
          <p:cNvPr id="8" name="Rectangle 7">
            <a:extLst>
              <a:ext uri="{FF2B5EF4-FFF2-40B4-BE49-F238E27FC236}">
                <a16:creationId xmlns:a16="http://schemas.microsoft.com/office/drawing/2014/main" id="{18E7AE55-3C0E-4F17-BEAA-D785F928CB0F}"/>
              </a:ext>
            </a:extLst>
          </p:cNvPr>
          <p:cNvSpPr/>
          <p:nvPr/>
        </p:nvSpPr>
        <p:spPr>
          <a:xfrm>
            <a:off x="5712178" y="2444550"/>
            <a:ext cx="1585769" cy="5301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Chuyển ảnh màu sang ảnh xám</a:t>
            </a:r>
          </a:p>
        </p:txBody>
      </p:sp>
      <p:sp>
        <p:nvSpPr>
          <p:cNvPr id="9" name="Rectangle 8">
            <a:extLst>
              <a:ext uri="{FF2B5EF4-FFF2-40B4-BE49-F238E27FC236}">
                <a16:creationId xmlns:a16="http://schemas.microsoft.com/office/drawing/2014/main" id="{B50CF3A5-AAE2-44F8-93FC-533A0DDC9999}"/>
              </a:ext>
            </a:extLst>
          </p:cNvPr>
          <p:cNvSpPr/>
          <p:nvPr/>
        </p:nvSpPr>
        <p:spPr>
          <a:xfrm>
            <a:off x="5712179" y="3230951"/>
            <a:ext cx="1585768" cy="5256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Sử dụng lọc trung vị median blur </a:t>
            </a:r>
          </a:p>
        </p:txBody>
      </p:sp>
      <p:sp>
        <p:nvSpPr>
          <p:cNvPr id="10" name="Rectangle 9">
            <a:extLst>
              <a:ext uri="{FF2B5EF4-FFF2-40B4-BE49-F238E27FC236}">
                <a16:creationId xmlns:a16="http://schemas.microsoft.com/office/drawing/2014/main" id="{6468DDC3-50FD-4F58-A2FB-CE13030C0EFF}"/>
              </a:ext>
            </a:extLst>
          </p:cNvPr>
          <p:cNvSpPr/>
          <p:nvPr/>
        </p:nvSpPr>
        <p:spPr>
          <a:xfrm>
            <a:off x="5724155" y="4025875"/>
            <a:ext cx="1574508" cy="5256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Lọc nhiễu gaussion</a:t>
            </a:r>
          </a:p>
        </p:txBody>
      </p:sp>
      <p:sp>
        <p:nvSpPr>
          <p:cNvPr id="11" name="Rectangle 10">
            <a:extLst>
              <a:ext uri="{FF2B5EF4-FFF2-40B4-BE49-F238E27FC236}">
                <a16:creationId xmlns:a16="http://schemas.microsoft.com/office/drawing/2014/main" id="{5BBD6615-A242-412B-A32A-0F36F6CC8036}"/>
              </a:ext>
            </a:extLst>
          </p:cNvPr>
          <p:cNvSpPr/>
          <p:nvPr/>
        </p:nvSpPr>
        <p:spPr>
          <a:xfrm>
            <a:off x="5724155" y="4825129"/>
            <a:ext cx="1585660" cy="5256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Dùng phân ngưỡng candy</a:t>
            </a:r>
          </a:p>
        </p:txBody>
      </p:sp>
      <p:cxnSp>
        <p:nvCxnSpPr>
          <p:cNvPr id="12" name="Straight Arrow Connector 11">
            <a:extLst>
              <a:ext uri="{FF2B5EF4-FFF2-40B4-BE49-F238E27FC236}">
                <a16:creationId xmlns:a16="http://schemas.microsoft.com/office/drawing/2014/main" id="{51CF3EBC-57C0-4E36-BAA2-B375A77B6024}"/>
              </a:ext>
            </a:extLst>
          </p:cNvPr>
          <p:cNvCxnSpPr>
            <a:cxnSpLocks/>
            <a:stCxn id="8" idx="2"/>
            <a:endCxn id="9" idx="0"/>
          </p:cNvCxnSpPr>
          <p:nvPr/>
        </p:nvCxnSpPr>
        <p:spPr>
          <a:xfrm>
            <a:off x="6505063" y="2974702"/>
            <a:ext cx="0" cy="2562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7ADFFB07-5B40-44A0-AC26-0853129870D3}"/>
              </a:ext>
            </a:extLst>
          </p:cNvPr>
          <p:cNvCxnSpPr>
            <a:cxnSpLocks/>
            <a:stCxn id="9" idx="2"/>
            <a:endCxn id="10" idx="0"/>
          </p:cNvCxnSpPr>
          <p:nvPr/>
        </p:nvCxnSpPr>
        <p:spPr>
          <a:xfrm>
            <a:off x="6505063" y="3756616"/>
            <a:ext cx="6346" cy="2692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571DEEF-B3EB-49DB-8500-044A26C177CC}"/>
              </a:ext>
            </a:extLst>
          </p:cNvPr>
          <p:cNvCxnSpPr>
            <a:cxnSpLocks/>
            <a:stCxn id="10" idx="2"/>
            <a:endCxn id="11" idx="0"/>
          </p:cNvCxnSpPr>
          <p:nvPr/>
        </p:nvCxnSpPr>
        <p:spPr>
          <a:xfrm>
            <a:off x="6511409" y="4551540"/>
            <a:ext cx="5576" cy="2735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66FD3C83-BD99-4546-A18A-3FBCBD75A9EA}"/>
              </a:ext>
            </a:extLst>
          </p:cNvPr>
          <p:cNvSpPr/>
          <p:nvPr/>
        </p:nvSpPr>
        <p:spPr>
          <a:xfrm>
            <a:off x="5724155" y="5570335"/>
            <a:ext cx="1585660" cy="5256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Sử dụng hình thái học dilate</a:t>
            </a:r>
          </a:p>
        </p:txBody>
      </p:sp>
      <p:cxnSp>
        <p:nvCxnSpPr>
          <p:cNvPr id="16" name="Straight Arrow Connector 15">
            <a:extLst>
              <a:ext uri="{FF2B5EF4-FFF2-40B4-BE49-F238E27FC236}">
                <a16:creationId xmlns:a16="http://schemas.microsoft.com/office/drawing/2014/main" id="{278D5153-2903-4141-8BAE-AB4860631A2F}"/>
              </a:ext>
            </a:extLst>
          </p:cNvPr>
          <p:cNvCxnSpPr>
            <a:cxnSpLocks/>
            <a:endCxn id="15" idx="0"/>
          </p:cNvCxnSpPr>
          <p:nvPr/>
        </p:nvCxnSpPr>
        <p:spPr>
          <a:xfrm>
            <a:off x="6509853" y="5246025"/>
            <a:ext cx="7132" cy="3243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44A02E70-004B-4FDE-AD85-504251F1248A}"/>
              </a:ext>
            </a:extLst>
          </p:cNvPr>
          <p:cNvSpPr/>
          <p:nvPr/>
        </p:nvSpPr>
        <p:spPr>
          <a:xfrm>
            <a:off x="5724155" y="1628908"/>
            <a:ext cx="1585769" cy="5301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Ảnh gốc</a:t>
            </a:r>
          </a:p>
        </p:txBody>
      </p:sp>
      <p:cxnSp>
        <p:nvCxnSpPr>
          <p:cNvPr id="18" name="Straight Arrow Connector 17">
            <a:extLst>
              <a:ext uri="{FF2B5EF4-FFF2-40B4-BE49-F238E27FC236}">
                <a16:creationId xmlns:a16="http://schemas.microsoft.com/office/drawing/2014/main" id="{760179C1-4C81-4931-A3A2-7F165D481881}"/>
              </a:ext>
            </a:extLst>
          </p:cNvPr>
          <p:cNvCxnSpPr>
            <a:cxnSpLocks/>
            <a:stCxn id="17" idx="2"/>
          </p:cNvCxnSpPr>
          <p:nvPr/>
        </p:nvCxnSpPr>
        <p:spPr>
          <a:xfrm>
            <a:off x="6517040" y="2159060"/>
            <a:ext cx="0" cy="2562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3D647B10-7904-41D9-881A-92F14949AF3B}"/>
              </a:ext>
            </a:extLst>
          </p:cNvPr>
          <p:cNvCxnSpPr>
            <a:cxnSpLocks/>
            <a:stCxn id="9" idx="1"/>
            <a:endCxn id="25" idx="3"/>
          </p:cNvCxnSpPr>
          <p:nvPr/>
        </p:nvCxnSpPr>
        <p:spPr>
          <a:xfrm flipH="1" flipV="1">
            <a:off x="3346084" y="2857284"/>
            <a:ext cx="2366095" cy="6365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5" name="Picture 24" descr="A close up of a moon&#10;&#10;Description automatically generated with low confidence">
            <a:extLst>
              <a:ext uri="{FF2B5EF4-FFF2-40B4-BE49-F238E27FC236}">
                <a16:creationId xmlns:a16="http://schemas.microsoft.com/office/drawing/2014/main" id="{6F4A0D00-ABD8-49AA-9A74-3178D66065A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67429" y="1893984"/>
            <a:ext cx="2878655" cy="1926600"/>
          </a:xfrm>
          <a:prstGeom prst="rect">
            <a:avLst/>
          </a:prstGeom>
          <a:noFill/>
          <a:ln>
            <a:noFill/>
          </a:ln>
        </p:spPr>
      </p:pic>
      <p:pic>
        <p:nvPicPr>
          <p:cNvPr id="30" name="Picture 29" descr="A close up of a moon&#10;&#10;Description automatically generated with low confidence">
            <a:extLst>
              <a:ext uri="{FF2B5EF4-FFF2-40B4-BE49-F238E27FC236}">
                <a16:creationId xmlns:a16="http://schemas.microsoft.com/office/drawing/2014/main" id="{6269EB9D-9FC3-488F-87FA-B2A6BCAF611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67429" y="3994853"/>
            <a:ext cx="2805657" cy="1926600"/>
          </a:xfrm>
          <a:prstGeom prst="rect">
            <a:avLst/>
          </a:prstGeom>
          <a:noFill/>
          <a:ln>
            <a:noFill/>
          </a:ln>
        </p:spPr>
      </p:pic>
      <p:cxnSp>
        <p:nvCxnSpPr>
          <p:cNvPr id="31" name="Straight Arrow Connector 30">
            <a:extLst>
              <a:ext uri="{FF2B5EF4-FFF2-40B4-BE49-F238E27FC236}">
                <a16:creationId xmlns:a16="http://schemas.microsoft.com/office/drawing/2014/main" id="{8A6E4251-370D-49EE-8342-2221783FB899}"/>
              </a:ext>
            </a:extLst>
          </p:cNvPr>
          <p:cNvCxnSpPr>
            <a:cxnSpLocks/>
            <a:endCxn id="30" idx="3"/>
          </p:cNvCxnSpPr>
          <p:nvPr/>
        </p:nvCxnSpPr>
        <p:spPr>
          <a:xfrm flipH="1">
            <a:off x="3273086" y="4256252"/>
            <a:ext cx="2524831" cy="7019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09711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1">
            <a:extLst>
              <a:ext uri="{FF2B5EF4-FFF2-40B4-BE49-F238E27FC236}">
                <a16:creationId xmlns:a16="http://schemas.microsoft.com/office/drawing/2014/main" id="{F583CF55-643A-4DF6-B245-8E4E9D93B5CD}"/>
              </a:ext>
            </a:extLst>
          </p:cNvPr>
          <p:cNvSpPr>
            <a:spLocks noGrp="1"/>
          </p:cNvSpPr>
          <p:nvPr>
            <p:ph type="sldNum" sz="quarter" idx="12"/>
          </p:nvPr>
        </p:nvSpPr>
        <p:spPr>
          <a:xfrm>
            <a:off x="6867383" y="6572126"/>
            <a:ext cx="2057400" cy="365125"/>
          </a:xfrm>
        </p:spPr>
        <p:txBody>
          <a:bodyPr/>
          <a:lstStyle/>
          <a:p>
            <a:fld id="{9EA0BE3B-158A-4EDF-80DC-E394A0D1600F}" type="slidenum">
              <a:rPr lang="en-US" smtClean="0"/>
              <a:pPr/>
              <a:t>7</a:t>
            </a:fld>
            <a:endParaRPr lang="en-US"/>
          </a:p>
        </p:txBody>
      </p:sp>
      <p:sp>
        <p:nvSpPr>
          <p:cNvPr id="6" name="Title 2">
            <a:extLst>
              <a:ext uri="{FF2B5EF4-FFF2-40B4-BE49-F238E27FC236}">
                <a16:creationId xmlns:a16="http://schemas.microsoft.com/office/drawing/2014/main" id="{7ACB0D23-C7D5-4AAD-BC7A-8D3B3124EC7B}"/>
              </a:ext>
            </a:extLst>
          </p:cNvPr>
          <p:cNvSpPr>
            <a:spLocks noGrp="1"/>
          </p:cNvSpPr>
          <p:nvPr>
            <p:ph type="title"/>
          </p:nvPr>
        </p:nvSpPr>
        <p:spPr>
          <a:xfrm>
            <a:off x="235077" y="78613"/>
            <a:ext cx="8673846" cy="451739"/>
          </a:xfrm>
        </p:spPr>
        <p:txBody>
          <a:bodyPr/>
          <a:lstStyle/>
          <a:p>
            <a:pPr marL="571500" indent="-571500">
              <a:buFont typeface="+mj-lt"/>
              <a:buAutoNum type="romanUcPeriod" startAt="2"/>
            </a:pPr>
            <a:r>
              <a:rPr lang="vi-VN"/>
              <a:t>THIẾT KẾ PHẦN MỀM ĐIỀU KHIỂN</a:t>
            </a:r>
            <a:endParaRPr lang="en-US"/>
          </a:p>
        </p:txBody>
      </p:sp>
      <p:sp>
        <p:nvSpPr>
          <p:cNvPr id="7" name="Text Placeholder 3">
            <a:extLst>
              <a:ext uri="{FF2B5EF4-FFF2-40B4-BE49-F238E27FC236}">
                <a16:creationId xmlns:a16="http://schemas.microsoft.com/office/drawing/2014/main" id="{329DDCA9-D8DE-4E2F-9A95-7A269E47016D}"/>
              </a:ext>
            </a:extLst>
          </p:cNvPr>
          <p:cNvSpPr>
            <a:spLocks noGrp="1"/>
          </p:cNvSpPr>
          <p:nvPr>
            <p:ph type="body" sz="quarter" idx="13"/>
          </p:nvPr>
        </p:nvSpPr>
        <p:spPr>
          <a:xfrm>
            <a:off x="234950" y="963168"/>
            <a:ext cx="8674100" cy="5132832"/>
          </a:xfrm>
        </p:spPr>
        <p:txBody>
          <a:bodyPr/>
          <a:lstStyle/>
          <a:p>
            <a:pPr marL="342900" indent="-342900">
              <a:buAutoNum type="arabicPeriod"/>
            </a:pPr>
            <a:r>
              <a:rPr lang="vi-VN" sz="1800">
                <a:latin typeface="+mn-lt"/>
              </a:rPr>
              <a:t>Thuật toán xử lý ảnh</a:t>
            </a:r>
          </a:p>
          <a:p>
            <a:pPr marL="0" indent="0">
              <a:buNone/>
            </a:pPr>
            <a:r>
              <a:rPr lang="vi-VN" sz="1800">
                <a:latin typeface="+mn-lt"/>
              </a:rPr>
              <a:t>1.1 </a:t>
            </a:r>
            <a:r>
              <a:rPr lang="en-US" sz="1800">
                <a:latin typeface="+mn-lt"/>
              </a:rPr>
              <a:t>Tiền xửa lý</a:t>
            </a:r>
          </a:p>
        </p:txBody>
      </p:sp>
      <p:sp>
        <p:nvSpPr>
          <p:cNvPr id="8" name="Rectangle 7">
            <a:extLst>
              <a:ext uri="{FF2B5EF4-FFF2-40B4-BE49-F238E27FC236}">
                <a16:creationId xmlns:a16="http://schemas.microsoft.com/office/drawing/2014/main" id="{8E0978FC-2B28-489A-B8EA-25472CFFCCD4}"/>
              </a:ext>
            </a:extLst>
          </p:cNvPr>
          <p:cNvSpPr/>
          <p:nvPr/>
        </p:nvSpPr>
        <p:spPr>
          <a:xfrm>
            <a:off x="5712178" y="2444550"/>
            <a:ext cx="1585769" cy="5301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Chuyển ảnh màu sang ảnh xám</a:t>
            </a:r>
          </a:p>
        </p:txBody>
      </p:sp>
      <p:sp>
        <p:nvSpPr>
          <p:cNvPr id="9" name="Rectangle 8">
            <a:extLst>
              <a:ext uri="{FF2B5EF4-FFF2-40B4-BE49-F238E27FC236}">
                <a16:creationId xmlns:a16="http://schemas.microsoft.com/office/drawing/2014/main" id="{197AA222-0F4E-424E-B02B-549957A115C9}"/>
              </a:ext>
            </a:extLst>
          </p:cNvPr>
          <p:cNvSpPr/>
          <p:nvPr/>
        </p:nvSpPr>
        <p:spPr>
          <a:xfrm>
            <a:off x="5712179" y="3230951"/>
            <a:ext cx="1585768" cy="5256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Sử dụng lọc trung vị median blur </a:t>
            </a:r>
          </a:p>
        </p:txBody>
      </p:sp>
      <p:sp>
        <p:nvSpPr>
          <p:cNvPr id="10" name="Rectangle 9">
            <a:extLst>
              <a:ext uri="{FF2B5EF4-FFF2-40B4-BE49-F238E27FC236}">
                <a16:creationId xmlns:a16="http://schemas.microsoft.com/office/drawing/2014/main" id="{37135335-1C9A-4A9E-9BF7-E65AD1609755}"/>
              </a:ext>
            </a:extLst>
          </p:cNvPr>
          <p:cNvSpPr/>
          <p:nvPr/>
        </p:nvSpPr>
        <p:spPr>
          <a:xfrm>
            <a:off x="5724155" y="4025875"/>
            <a:ext cx="1574508" cy="5256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Lọc nhiễu gaussion</a:t>
            </a:r>
          </a:p>
        </p:txBody>
      </p:sp>
      <p:sp>
        <p:nvSpPr>
          <p:cNvPr id="11" name="Rectangle 10">
            <a:extLst>
              <a:ext uri="{FF2B5EF4-FFF2-40B4-BE49-F238E27FC236}">
                <a16:creationId xmlns:a16="http://schemas.microsoft.com/office/drawing/2014/main" id="{BEE2D2ED-C242-4744-8EAB-DCE75DC16B26}"/>
              </a:ext>
            </a:extLst>
          </p:cNvPr>
          <p:cNvSpPr/>
          <p:nvPr/>
        </p:nvSpPr>
        <p:spPr>
          <a:xfrm>
            <a:off x="5724155" y="4825129"/>
            <a:ext cx="1585660" cy="5256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Dùng phân ngưỡng candy</a:t>
            </a:r>
          </a:p>
        </p:txBody>
      </p:sp>
      <p:cxnSp>
        <p:nvCxnSpPr>
          <p:cNvPr id="12" name="Straight Arrow Connector 11">
            <a:extLst>
              <a:ext uri="{FF2B5EF4-FFF2-40B4-BE49-F238E27FC236}">
                <a16:creationId xmlns:a16="http://schemas.microsoft.com/office/drawing/2014/main" id="{C816C456-8225-468D-BEB6-5CED4BE67A34}"/>
              </a:ext>
            </a:extLst>
          </p:cNvPr>
          <p:cNvCxnSpPr>
            <a:cxnSpLocks/>
            <a:stCxn id="8" idx="2"/>
            <a:endCxn id="9" idx="0"/>
          </p:cNvCxnSpPr>
          <p:nvPr/>
        </p:nvCxnSpPr>
        <p:spPr>
          <a:xfrm>
            <a:off x="6505063" y="2974702"/>
            <a:ext cx="0" cy="2562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7ED157B1-3C11-4223-A278-AF005D1260B7}"/>
              </a:ext>
            </a:extLst>
          </p:cNvPr>
          <p:cNvCxnSpPr>
            <a:cxnSpLocks/>
            <a:stCxn id="9" idx="2"/>
            <a:endCxn id="10" idx="0"/>
          </p:cNvCxnSpPr>
          <p:nvPr/>
        </p:nvCxnSpPr>
        <p:spPr>
          <a:xfrm>
            <a:off x="6505063" y="3756616"/>
            <a:ext cx="6346" cy="2692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37FAC563-DAEF-40DF-A7A9-97FC1AA4B25E}"/>
              </a:ext>
            </a:extLst>
          </p:cNvPr>
          <p:cNvCxnSpPr>
            <a:cxnSpLocks/>
            <a:stCxn id="10" idx="2"/>
            <a:endCxn id="11" idx="0"/>
          </p:cNvCxnSpPr>
          <p:nvPr/>
        </p:nvCxnSpPr>
        <p:spPr>
          <a:xfrm>
            <a:off x="6511409" y="4551540"/>
            <a:ext cx="5576" cy="2735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C0B8654B-14D2-4820-90C5-2481E15CC721}"/>
              </a:ext>
            </a:extLst>
          </p:cNvPr>
          <p:cNvSpPr/>
          <p:nvPr/>
        </p:nvSpPr>
        <p:spPr>
          <a:xfrm>
            <a:off x="5724155" y="5570335"/>
            <a:ext cx="1585660" cy="5256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Sử dụng hình thái học dilate</a:t>
            </a:r>
          </a:p>
        </p:txBody>
      </p:sp>
      <p:cxnSp>
        <p:nvCxnSpPr>
          <p:cNvPr id="16" name="Straight Arrow Connector 15">
            <a:extLst>
              <a:ext uri="{FF2B5EF4-FFF2-40B4-BE49-F238E27FC236}">
                <a16:creationId xmlns:a16="http://schemas.microsoft.com/office/drawing/2014/main" id="{96B6A2A5-D4D6-454D-8364-3A1ED492788E}"/>
              </a:ext>
            </a:extLst>
          </p:cNvPr>
          <p:cNvCxnSpPr>
            <a:cxnSpLocks/>
            <a:endCxn id="15" idx="0"/>
          </p:cNvCxnSpPr>
          <p:nvPr/>
        </p:nvCxnSpPr>
        <p:spPr>
          <a:xfrm>
            <a:off x="6509853" y="5246025"/>
            <a:ext cx="7132" cy="3243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20F09C50-973A-42DB-8EEF-C746817791C4}"/>
              </a:ext>
            </a:extLst>
          </p:cNvPr>
          <p:cNvSpPr/>
          <p:nvPr/>
        </p:nvSpPr>
        <p:spPr>
          <a:xfrm>
            <a:off x="5724155" y="1628908"/>
            <a:ext cx="1585769" cy="5301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Ảnh gốc</a:t>
            </a:r>
          </a:p>
        </p:txBody>
      </p:sp>
      <p:cxnSp>
        <p:nvCxnSpPr>
          <p:cNvPr id="18" name="Straight Arrow Connector 17">
            <a:extLst>
              <a:ext uri="{FF2B5EF4-FFF2-40B4-BE49-F238E27FC236}">
                <a16:creationId xmlns:a16="http://schemas.microsoft.com/office/drawing/2014/main" id="{B234FD92-E5B7-4F31-8F1E-3F781A0F848A}"/>
              </a:ext>
            </a:extLst>
          </p:cNvPr>
          <p:cNvCxnSpPr>
            <a:cxnSpLocks/>
            <a:stCxn id="17" idx="2"/>
          </p:cNvCxnSpPr>
          <p:nvPr/>
        </p:nvCxnSpPr>
        <p:spPr>
          <a:xfrm>
            <a:off x="6517040" y="2159060"/>
            <a:ext cx="0" cy="2562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33352E63-AB0E-4BE9-BE12-F5BAA16438F2}"/>
              </a:ext>
            </a:extLst>
          </p:cNvPr>
          <p:cNvCxnSpPr>
            <a:cxnSpLocks/>
            <a:endCxn id="27" idx="3"/>
          </p:cNvCxnSpPr>
          <p:nvPr/>
        </p:nvCxnSpPr>
        <p:spPr>
          <a:xfrm flipH="1" flipV="1">
            <a:off x="3436363" y="3018190"/>
            <a:ext cx="2275815" cy="20697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7" name="Picture 26" descr="Shape, circle&#10;&#10;Description automatically generated">
            <a:extLst>
              <a:ext uri="{FF2B5EF4-FFF2-40B4-BE49-F238E27FC236}">
                <a16:creationId xmlns:a16="http://schemas.microsoft.com/office/drawing/2014/main" id="{FC6F9814-8BEE-48E6-97F3-B595F19239F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09325" y="2010505"/>
            <a:ext cx="3027038" cy="2015370"/>
          </a:xfrm>
          <a:prstGeom prst="rect">
            <a:avLst/>
          </a:prstGeom>
          <a:noFill/>
          <a:ln>
            <a:noFill/>
          </a:ln>
        </p:spPr>
      </p:pic>
      <p:pic>
        <p:nvPicPr>
          <p:cNvPr id="29" name="Picture 28" descr="Shape, circle&#10;&#10;Description automatically generated">
            <a:extLst>
              <a:ext uri="{FF2B5EF4-FFF2-40B4-BE49-F238E27FC236}">
                <a16:creationId xmlns:a16="http://schemas.microsoft.com/office/drawing/2014/main" id="{C03BDA61-56C3-4CA5-92D3-87786D54F4D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09325" y="4141700"/>
            <a:ext cx="3075665" cy="2015370"/>
          </a:xfrm>
          <a:prstGeom prst="rect">
            <a:avLst/>
          </a:prstGeom>
          <a:noFill/>
          <a:ln>
            <a:noFill/>
          </a:ln>
        </p:spPr>
      </p:pic>
      <p:cxnSp>
        <p:nvCxnSpPr>
          <p:cNvPr id="30" name="Straight Arrow Connector 29">
            <a:extLst>
              <a:ext uri="{FF2B5EF4-FFF2-40B4-BE49-F238E27FC236}">
                <a16:creationId xmlns:a16="http://schemas.microsoft.com/office/drawing/2014/main" id="{AFCB0295-C80C-4EDA-BDD3-A3D17485E465}"/>
              </a:ext>
            </a:extLst>
          </p:cNvPr>
          <p:cNvCxnSpPr>
            <a:cxnSpLocks/>
            <a:endCxn id="29" idx="3"/>
          </p:cNvCxnSpPr>
          <p:nvPr/>
        </p:nvCxnSpPr>
        <p:spPr>
          <a:xfrm flipH="1" flipV="1">
            <a:off x="3484990" y="5149385"/>
            <a:ext cx="2251502" cy="6923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338725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39EFD3F-967A-462E-93FE-67620E1A6441}"/>
              </a:ext>
            </a:extLst>
          </p:cNvPr>
          <p:cNvSpPr>
            <a:spLocks noGrp="1"/>
          </p:cNvSpPr>
          <p:nvPr>
            <p:ph type="sldNum" sz="quarter" idx="12"/>
          </p:nvPr>
        </p:nvSpPr>
        <p:spPr/>
        <p:txBody>
          <a:bodyPr/>
          <a:lstStyle/>
          <a:p>
            <a:fld id="{9EA0BE3B-158A-4EDF-80DC-E394A0D1600F}" type="slidenum">
              <a:rPr lang="en-US" smtClean="0"/>
              <a:pPr/>
              <a:t>8</a:t>
            </a:fld>
            <a:endParaRPr lang="en-US"/>
          </a:p>
        </p:txBody>
      </p:sp>
      <p:sp>
        <p:nvSpPr>
          <p:cNvPr id="3" name="Title 2">
            <a:extLst>
              <a:ext uri="{FF2B5EF4-FFF2-40B4-BE49-F238E27FC236}">
                <a16:creationId xmlns:a16="http://schemas.microsoft.com/office/drawing/2014/main" id="{FD0BC91B-5999-4DE5-A0C6-EBD5414C5FBC}"/>
              </a:ext>
            </a:extLst>
          </p:cNvPr>
          <p:cNvSpPr>
            <a:spLocks noGrp="1"/>
          </p:cNvSpPr>
          <p:nvPr>
            <p:ph type="title"/>
          </p:nvPr>
        </p:nvSpPr>
        <p:spPr/>
        <p:txBody>
          <a:bodyPr/>
          <a:lstStyle/>
          <a:p>
            <a:pPr marL="571500" indent="-571500">
              <a:buFont typeface="+mj-lt"/>
              <a:buAutoNum type="romanUcPeriod" startAt="2"/>
            </a:pPr>
            <a:r>
              <a:rPr lang="vi-VN"/>
              <a:t>THIẾT KẾ PHẦN MỀM ĐIỀU KHIỂN</a:t>
            </a:r>
            <a:endParaRPr lang="en-US"/>
          </a:p>
        </p:txBody>
      </p:sp>
      <p:sp>
        <p:nvSpPr>
          <p:cNvPr id="4" name="Text Placeholder 3">
            <a:extLst>
              <a:ext uri="{FF2B5EF4-FFF2-40B4-BE49-F238E27FC236}">
                <a16:creationId xmlns:a16="http://schemas.microsoft.com/office/drawing/2014/main" id="{3D2E38C1-18F9-4EAC-B8AB-F61CF0A99394}"/>
              </a:ext>
            </a:extLst>
          </p:cNvPr>
          <p:cNvSpPr>
            <a:spLocks noGrp="1"/>
          </p:cNvSpPr>
          <p:nvPr>
            <p:ph type="body" sz="quarter" idx="13"/>
          </p:nvPr>
        </p:nvSpPr>
        <p:spPr/>
        <p:txBody>
          <a:bodyPr/>
          <a:lstStyle/>
          <a:p>
            <a:pPr marL="342900" indent="-342900">
              <a:buAutoNum type="arabicPeriod"/>
            </a:pPr>
            <a:r>
              <a:rPr lang="vi-VN" sz="1800">
                <a:latin typeface="+mn-lt"/>
              </a:rPr>
              <a:t>  Thuật toán xử lý ảnh</a:t>
            </a:r>
          </a:p>
          <a:p>
            <a:pPr marL="0" indent="0">
              <a:buNone/>
            </a:pPr>
            <a:r>
              <a:rPr lang="vi-VN" sz="1800">
                <a:latin typeface="+mn-lt"/>
              </a:rPr>
              <a:t>1.2   </a:t>
            </a:r>
            <a:r>
              <a:rPr lang="en-US" sz="1800">
                <a:latin typeface="+mn-lt"/>
              </a:rPr>
              <a:t>Phân loại sản phẩn</a:t>
            </a:r>
            <a:endParaRPr lang="vi-VN" sz="1800">
              <a:latin typeface="+mn-lt"/>
            </a:endParaRPr>
          </a:p>
          <a:p>
            <a:pPr>
              <a:buFontTx/>
              <a:buChar char="-"/>
            </a:pPr>
            <a:r>
              <a:rPr lang="en-US" sz="1800">
                <a:effectLst/>
                <a:latin typeface="Times New Roman" panose="02020603050405020304" pitchFamily="18" charset="0"/>
                <a:ea typeface="Calibri" panose="020F0502020204030204" pitchFamily="34" charset="0"/>
              </a:rPr>
              <a:t>Tìm kiếm các đường viền bằng hàm: </a:t>
            </a:r>
            <a:r>
              <a:rPr lang="en-US" sz="1800" i="1">
                <a:effectLst/>
                <a:latin typeface="Times New Roman" panose="02020603050405020304" pitchFamily="18" charset="0"/>
                <a:ea typeface="Calibri" panose="020F0502020204030204" pitchFamily="34" charset="0"/>
              </a:rPr>
              <a:t>findContours(imgDil, contours, hierarchy, RETR_EXTERNAL, CHAIN_APPROX_SIMPLE)</a:t>
            </a:r>
          </a:p>
          <a:p>
            <a:pPr>
              <a:buFontTx/>
              <a:buChar char="-"/>
            </a:pPr>
            <a:r>
              <a:rPr lang="en-US" sz="1800">
                <a:latin typeface="Times New Roman" panose="02020603050405020304" pitchFamily="18" charset="0"/>
                <a:ea typeface="Calibri" panose="020F0502020204030204" pitchFamily="34" charset="0"/>
              </a:rPr>
              <a:t>Sau đó, ta xấp xỉ đường biên thành một đa giác(contours)</a:t>
            </a:r>
          </a:p>
          <a:p>
            <a:pPr>
              <a:buFontTx/>
              <a:buChar char="-"/>
            </a:pPr>
            <a:r>
              <a:rPr lang="en-US" sz="1800" i="1">
                <a:effectLst/>
                <a:latin typeface="Times New Roman" panose="02020603050405020304" pitchFamily="18" charset="0"/>
                <a:ea typeface="Calibri" panose="020F0502020204030204" pitchFamily="34" charset="0"/>
              </a:rPr>
              <a:t>V</a:t>
            </a:r>
            <a:r>
              <a:rPr lang="en-US" sz="1800" i="1">
                <a:latin typeface="Times New Roman" panose="02020603050405020304" pitchFamily="18" charset="0"/>
                <a:ea typeface="Calibri" panose="020F0502020204030204" pitchFamily="34" charset="0"/>
              </a:rPr>
              <a:t>í dụ:</a:t>
            </a:r>
          </a:p>
          <a:p>
            <a:pPr marL="0" indent="0">
              <a:buNone/>
            </a:pPr>
            <a:r>
              <a:rPr lang="en-US" sz="1800" i="1">
                <a:effectLst/>
                <a:latin typeface="Times New Roman" panose="02020603050405020304" pitchFamily="18" charset="0"/>
                <a:ea typeface="Calibri" panose="020F0502020204030204" pitchFamily="34" charset="0"/>
              </a:rPr>
              <a:t> </a:t>
            </a:r>
            <a:endParaRPr lang="en-US" sz="1800">
              <a:latin typeface="+mn-lt"/>
            </a:endParaRPr>
          </a:p>
        </p:txBody>
      </p:sp>
      <p:pic>
        <p:nvPicPr>
          <p:cNvPr id="7" name="Picture 6" descr="Shape, circle&#10;&#10;Description automatically generated">
            <a:extLst>
              <a:ext uri="{FF2B5EF4-FFF2-40B4-BE49-F238E27FC236}">
                <a16:creationId xmlns:a16="http://schemas.microsoft.com/office/drawing/2014/main" id="{0B18C16B-A204-461B-8795-E67CB8C0E43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59316" y="3392311"/>
            <a:ext cx="3619500" cy="2371725"/>
          </a:xfrm>
          <a:prstGeom prst="rect">
            <a:avLst/>
          </a:prstGeom>
          <a:noFill/>
          <a:ln>
            <a:noFill/>
          </a:ln>
        </p:spPr>
      </p:pic>
      <p:cxnSp>
        <p:nvCxnSpPr>
          <p:cNvPr id="8" name="Straight Arrow Connector 7">
            <a:extLst>
              <a:ext uri="{FF2B5EF4-FFF2-40B4-BE49-F238E27FC236}">
                <a16:creationId xmlns:a16="http://schemas.microsoft.com/office/drawing/2014/main" id="{618B2D8C-7DE4-41AC-B24B-59DF10C98B34}"/>
              </a:ext>
            </a:extLst>
          </p:cNvPr>
          <p:cNvCxnSpPr>
            <a:cxnSpLocks/>
            <a:stCxn id="7" idx="3"/>
          </p:cNvCxnSpPr>
          <p:nvPr/>
        </p:nvCxnSpPr>
        <p:spPr>
          <a:xfrm>
            <a:off x="4078816" y="4578174"/>
            <a:ext cx="111407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1" name="Picture 10" descr="Shape&#10;&#10;Description automatically generated with medium confidence">
            <a:extLst>
              <a:ext uri="{FF2B5EF4-FFF2-40B4-BE49-F238E27FC236}">
                <a16:creationId xmlns:a16="http://schemas.microsoft.com/office/drawing/2014/main" id="{0DA85AE6-299E-4CE8-8BDC-05BE631077E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210175" y="3392311"/>
            <a:ext cx="3668623" cy="2371725"/>
          </a:xfrm>
          <a:prstGeom prst="rect">
            <a:avLst/>
          </a:prstGeom>
          <a:noFill/>
          <a:ln>
            <a:noFill/>
          </a:ln>
        </p:spPr>
      </p:pic>
    </p:spTree>
    <p:extLst>
      <p:ext uri="{BB962C8B-B14F-4D97-AF65-F5344CB8AC3E}">
        <p14:creationId xmlns:p14="http://schemas.microsoft.com/office/powerpoint/2010/main" val="3004606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1">
            <a:extLst>
              <a:ext uri="{FF2B5EF4-FFF2-40B4-BE49-F238E27FC236}">
                <a16:creationId xmlns:a16="http://schemas.microsoft.com/office/drawing/2014/main" id="{A69F1A08-4ACE-4C5E-8594-E2E49327495A}"/>
              </a:ext>
            </a:extLst>
          </p:cNvPr>
          <p:cNvSpPr>
            <a:spLocks noGrp="1"/>
          </p:cNvSpPr>
          <p:nvPr>
            <p:ph type="sldNum" sz="quarter" idx="12"/>
          </p:nvPr>
        </p:nvSpPr>
        <p:spPr>
          <a:xfrm>
            <a:off x="6867383" y="6572126"/>
            <a:ext cx="2057400" cy="365125"/>
          </a:xfrm>
        </p:spPr>
        <p:txBody>
          <a:bodyPr/>
          <a:lstStyle/>
          <a:p>
            <a:fld id="{9EA0BE3B-158A-4EDF-80DC-E394A0D1600F}" type="slidenum">
              <a:rPr lang="en-US" smtClean="0"/>
              <a:pPr/>
              <a:t>9</a:t>
            </a:fld>
            <a:endParaRPr lang="en-US"/>
          </a:p>
        </p:txBody>
      </p:sp>
      <p:sp>
        <p:nvSpPr>
          <p:cNvPr id="12" name="Title 2">
            <a:extLst>
              <a:ext uri="{FF2B5EF4-FFF2-40B4-BE49-F238E27FC236}">
                <a16:creationId xmlns:a16="http://schemas.microsoft.com/office/drawing/2014/main" id="{52EB6A64-CCED-4E0F-ACAE-991EA820A303}"/>
              </a:ext>
            </a:extLst>
          </p:cNvPr>
          <p:cNvSpPr>
            <a:spLocks noGrp="1"/>
          </p:cNvSpPr>
          <p:nvPr>
            <p:ph type="title"/>
          </p:nvPr>
        </p:nvSpPr>
        <p:spPr>
          <a:xfrm>
            <a:off x="235077" y="78613"/>
            <a:ext cx="8673846" cy="451739"/>
          </a:xfrm>
        </p:spPr>
        <p:txBody>
          <a:bodyPr/>
          <a:lstStyle/>
          <a:p>
            <a:pPr marL="571500" indent="-571500">
              <a:buFont typeface="+mj-lt"/>
              <a:buAutoNum type="romanUcPeriod" startAt="2"/>
            </a:pPr>
            <a:r>
              <a:rPr lang="vi-VN"/>
              <a:t>THIẾT KẾ PHẦN MỀM ĐIỀU KHIỂN</a:t>
            </a:r>
            <a:endParaRPr lang="en-US"/>
          </a:p>
        </p:txBody>
      </p:sp>
      <p:sp>
        <p:nvSpPr>
          <p:cNvPr id="13" name="Text Placeholder 3">
            <a:extLst>
              <a:ext uri="{FF2B5EF4-FFF2-40B4-BE49-F238E27FC236}">
                <a16:creationId xmlns:a16="http://schemas.microsoft.com/office/drawing/2014/main" id="{40BDCDF2-A758-480B-BDBC-947297341C9D}"/>
              </a:ext>
            </a:extLst>
          </p:cNvPr>
          <p:cNvSpPr>
            <a:spLocks noGrp="1"/>
          </p:cNvSpPr>
          <p:nvPr>
            <p:ph type="body" sz="quarter" idx="13"/>
          </p:nvPr>
        </p:nvSpPr>
        <p:spPr>
          <a:xfrm>
            <a:off x="234950" y="963168"/>
            <a:ext cx="8674100" cy="5132832"/>
          </a:xfrm>
        </p:spPr>
        <p:txBody>
          <a:bodyPr/>
          <a:lstStyle/>
          <a:p>
            <a:pPr marL="342900" indent="-342900">
              <a:buAutoNum type="arabicPeriod"/>
            </a:pPr>
            <a:r>
              <a:rPr lang="vi-VN" sz="1800">
                <a:latin typeface="+mn-lt"/>
              </a:rPr>
              <a:t>  Thuật toán xử lý ảnh</a:t>
            </a:r>
          </a:p>
          <a:p>
            <a:pPr marL="0" indent="0">
              <a:buNone/>
            </a:pPr>
            <a:r>
              <a:rPr lang="vi-VN" sz="1800">
                <a:latin typeface="+mn-lt"/>
              </a:rPr>
              <a:t>1.2   </a:t>
            </a:r>
            <a:r>
              <a:rPr lang="en-US" sz="1800">
                <a:latin typeface="+mn-lt"/>
              </a:rPr>
              <a:t>Phân loại sản phẩn</a:t>
            </a:r>
            <a:endParaRPr lang="vi-VN" sz="1800">
              <a:latin typeface="+mn-lt"/>
            </a:endParaRPr>
          </a:p>
          <a:p>
            <a:pPr marL="0" indent="0">
              <a:buNone/>
            </a:pPr>
            <a:r>
              <a:rPr lang="en-US" sz="1800" i="1">
                <a:effectLst/>
                <a:latin typeface="Times New Roman" panose="02020603050405020304" pitchFamily="18" charset="0"/>
                <a:ea typeface="Calibri" panose="020F0502020204030204" pitchFamily="34" charset="0"/>
              </a:rPr>
              <a:t>- </a:t>
            </a:r>
            <a:r>
              <a:rPr lang="en-US" sz="1800">
                <a:effectLst/>
                <a:latin typeface="Times New Roman" panose="02020603050405020304" pitchFamily="18" charset="0"/>
                <a:ea typeface="Calibri" panose="020F0502020204030204" pitchFamily="34" charset="0"/>
              </a:rPr>
              <a:t>Từ số cạnh của đa giác ta phân loại được các loại bánh có hình dạng khác nhau:</a:t>
            </a:r>
            <a:r>
              <a:rPr lang="en-US" sz="1800" i="1">
                <a:effectLst/>
                <a:latin typeface="Times New Roman" panose="02020603050405020304" pitchFamily="18" charset="0"/>
                <a:ea typeface="Calibri" panose="020F0502020204030204" pitchFamily="34" charset="0"/>
              </a:rPr>
              <a:t> </a:t>
            </a:r>
            <a:endParaRPr lang="en-US" sz="1800">
              <a:latin typeface="+mn-lt"/>
            </a:endParaRPr>
          </a:p>
        </p:txBody>
      </p:sp>
      <p:pic>
        <p:nvPicPr>
          <p:cNvPr id="17" name="Picture 16">
            <a:extLst>
              <a:ext uri="{FF2B5EF4-FFF2-40B4-BE49-F238E27FC236}">
                <a16:creationId xmlns:a16="http://schemas.microsoft.com/office/drawing/2014/main" id="{B31759A6-9971-4665-BDAD-0EB9323380E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61505" y="2765777"/>
            <a:ext cx="3703432" cy="2462953"/>
          </a:xfrm>
          <a:prstGeom prst="rect">
            <a:avLst/>
          </a:prstGeom>
          <a:noFill/>
          <a:ln>
            <a:noFill/>
          </a:ln>
        </p:spPr>
      </p:pic>
      <p:sp>
        <p:nvSpPr>
          <p:cNvPr id="18" name="TextBox 17">
            <a:extLst>
              <a:ext uri="{FF2B5EF4-FFF2-40B4-BE49-F238E27FC236}">
                <a16:creationId xmlns:a16="http://schemas.microsoft.com/office/drawing/2014/main" id="{306D0ABD-9553-4657-B7D9-F33B010BFC96}"/>
              </a:ext>
            </a:extLst>
          </p:cNvPr>
          <p:cNvSpPr txBox="1"/>
          <p:nvPr/>
        </p:nvSpPr>
        <p:spPr>
          <a:xfrm>
            <a:off x="1388533" y="5312904"/>
            <a:ext cx="2020712" cy="307777"/>
          </a:xfrm>
          <a:prstGeom prst="rect">
            <a:avLst/>
          </a:prstGeom>
          <a:noFill/>
        </p:spPr>
        <p:txBody>
          <a:bodyPr wrap="square" rtlCol="0">
            <a:spAutoFit/>
          </a:bodyPr>
          <a:lstStyle/>
          <a:p>
            <a:r>
              <a:rPr lang="en-US" sz="1400"/>
              <a:t>Bánh hình chữ nhật</a:t>
            </a:r>
          </a:p>
        </p:txBody>
      </p:sp>
      <p:pic>
        <p:nvPicPr>
          <p:cNvPr id="19" name="Picture 18" descr="Shape&#10;&#10;Description automatically generated with medium confidence">
            <a:extLst>
              <a:ext uri="{FF2B5EF4-FFF2-40B4-BE49-F238E27FC236}">
                <a16:creationId xmlns:a16="http://schemas.microsoft.com/office/drawing/2014/main" id="{B8456949-5611-453E-A7A4-3A86B05B23C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570081" y="2740377"/>
            <a:ext cx="3933825" cy="2543175"/>
          </a:xfrm>
          <a:prstGeom prst="rect">
            <a:avLst/>
          </a:prstGeom>
          <a:noFill/>
          <a:ln>
            <a:noFill/>
          </a:ln>
        </p:spPr>
      </p:pic>
      <p:sp>
        <p:nvSpPr>
          <p:cNvPr id="20" name="TextBox 19">
            <a:extLst>
              <a:ext uri="{FF2B5EF4-FFF2-40B4-BE49-F238E27FC236}">
                <a16:creationId xmlns:a16="http://schemas.microsoft.com/office/drawing/2014/main" id="{CB1C36BB-603B-440A-9DC7-0D929418589A}"/>
              </a:ext>
            </a:extLst>
          </p:cNvPr>
          <p:cNvSpPr txBox="1"/>
          <p:nvPr/>
        </p:nvSpPr>
        <p:spPr>
          <a:xfrm>
            <a:off x="6000044" y="5381998"/>
            <a:ext cx="2020712" cy="307777"/>
          </a:xfrm>
          <a:prstGeom prst="rect">
            <a:avLst/>
          </a:prstGeom>
          <a:noFill/>
        </p:spPr>
        <p:txBody>
          <a:bodyPr wrap="square" rtlCol="0">
            <a:spAutoFit/>
          </a:bodyPr>
          <a:lstStyle/>
          <a:p>
            <a:r>
              <a:rPr lang="en-US" sz="1400"/>
              <a:t>Bánh hình tròn</a:t>
            </a:r>
          </a:p>
        </p:txBody>
      </p:sp>
    </p:spTree>
    <p:extLst>
      <p:ext uri="{BB962C8B-B14F-4D97-AF65-F5344CB8AC3E}">
        <p14:creationId xmlns:p14="http://schemas.microsoft.com/office/powerpoint/2010/main" val="3735775518"/>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5606C159EBD094790D728F41530130D" ma:contentTypeVersion="12" ma:contentTypeDescription="Create a new document." ma:contentTypeScope="" ma:versionID="b6fdbeae6f338f20054a23003448fdbd">
  <xsd:schema xmlns:xsd="http://www.w3.org/2001/XMLSchema" xmlns:xs="http://www.w3.org/2001/XMLSchema" xmlns:p="http://schemas.microsoft.com/office/2006/metadata/properties" xmlns:ns2="f6aca6ad-331f-44d4-8fce-12155229453f" xmlns:ns3="36d273a3-3c69-415b-af40-9318d7e086bb" targetNamespace="http://schemas.microsoft.com/office/2006/metadata/properties" ma:root="true" ma:fieldsID="ea0119f2577887b8b7af79267c1f8afc" ns2:_="" ns3:_="">
    <xsd:import namespace="f6aca6ad-331f-44d4-8fce-12155229453f"/>
    <xsd:import namespace="36d273a3-3c69-415b-af40-9318d7e086bb"/>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LengthInSeconds" minOccurs="0"/>
                <xsd:element ref="ns3:SharedWithUsers" minOccurs="0"/>
                <xsd:element ref="ns3:SharedWithDetails" minOccurs="0"/>
                <xsd:element ref="ns2:MediaServiceOCR" minOccurs="0"/>
                <xsd:element ref="ns2:MediaServiceGenerationTime" minOccurs="0"/>
                <xsd:element ref="ns2:MediaServiceEventHashCode"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6aca6ad-331f-44d4-8fce-1215522945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LengthInSeconds" ma:index="12" nillable="true" ma:displayName="MediaLengthInSeconds" ma:hidden="true" ma:internalName="MediaLengthInSeconds" ma:readOnly="true">
      <xsd:simpleType>
        <xsd:restriction base="dms:Unknown"/>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36d273a3-3c69-415b-af40-9318d7e086bb"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8E02B3E-C9DB-44B8-AB35-43F25BB550D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6aca6ad-331f-44d4-8fce-12155229453f"/>
    <ds:schemaRef ds:uri="36d273a3-3c69-415b-af40-9318d7e086b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1BE6B6A9-314E-42A5-B579-661B6F2BF262}">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7E19A2C7-864F-4756-BB6F-F08F3345CDA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 Theme</Template>
  <TotalTime>3768</TotalTime>
  <Words>701</Words>
  <Application>Microsoft Office PowerPoint</Application>
  <PresentationFormat>On-screen Show (4:3)</PresentationFormat>
  <Paragraphs>112</Paragraphs>
  <Slides>18</Slides>
  <Notes>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Arial</vt:lpstr>
      <vt:lpstr>Calibri</vt:lpstr>
      <vt:lpstr>Lato</vt:lpstr>
      <vt:lpstr>Times New Roman</vt:lpstr>
      <vt:lpstr>Office Theme</vt:lpstr>
      <vt:lpstr>PowerPoint Presentation</vt:lpstr>
      <vt:lpstr>PowerPoint Presentation</vt:lpstr>
      <vt:lpstr>NỘI DUNG</vt:lpstr>
      <vt:lpstr>TỔNG QUAN VỀ ĐỀ TÀI</vt:lpstr>
      <vt:lpstr>THIẾT KẾ PHẦN MỀM ĐIỀU KHIỂN</vt:lpstr>
      <vt:lpstr>THIẾT KẾ PHẦN MỀM ĐIỀU KHIỂN</vt:lpstr>
      <vt:lpstr>THIẾT KẾ PHẦN MỀM ĐIỀU KHIỂN</vt:lpstr>
      <vt:lpstr>THIẾT KẾ PHẦN MỀM ĐIỀU KHIỂN</vt:lpstr>
      <vt:lpstr>THIẾT KẾ PHẦN MỀM ĐIỀU KHIỂN</vt:lpstr>
      <vt:lpstr>THIẾT KẾ PHẦN MỀM ĐIỀU KHIỂN</vt:lpstr>
      <vt:lpstr>THIẾT KẾ PHẦN MỀM ĐIỀU KHIỂN</vt:lpstr>
      <vt:lpstr>THIẾT KẾ PHẦN MỀM ĐIỀU KHIỂN</vt:lpstr>
      <vt:lpstr>THIẾT KẾ PHẦN MỀM ĐIỀU KHIỂN</vt:lpstr>
      <vt:lpstr>THIẾT KẾ PHẦN MỀM ĐIỀU KHIỂN</vt:lpstr>
      <vt:lpstr>THIẾT KẾ PHẦN MỀM ĐIỀU KHIỂN</vt:lpstr>
      <vt:lpstr>THIẾT KẾ PHẦN MỀM ĐIỀU KHIỂN</vt:lpstr>
      <vt:lpstr>III. KẾT QUẢ</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Cao Thanh Trung</dc:title>
  <dc:creator>CAO THANH TRUNG 20184634</dc:creator>
  <cp:lastModifiedBy>Cao Thanh Trung 20222260M</cp:lastModifiedBy>
  <cp:revision>4</cp:revision>
  <dcterms:created xsi:type="dcterms:W3CDTF">2021-05-28T04:32:29Z</dcterms:created>
  <dcterms:modified xsi:type="dcterms:W3CDTF">2024-08-15T07:56:56Z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0x01010035606C159EBD094790D728F41530130D</vt:lpwstr>
  </property>
</Properties>
</file>